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6" r:id="rId1"/>
  </p:sldMasterIdLst>
  <p:notesMasterIdLst>
    <p:notesMasterId r:id="rId35"/>
  </p:notesMasterIdLst>
  <p:handoutMasterIdLst>
    <p:handoutMasterId r:id="rId36"/>
  </p:handoutMasterIdLst>
  <p:sldIdLst>
    <p:sldId id="351" r:id="rId2"/>
    <p:sldId id="367" r:id="rId3"/>
    <p:sldId id="420" r:id="rId4"/>
    <p:sldId id="421" r:id="rId5"/>
    <p:sldId id="404" r:id="rId6"/>
    <p:sldId id="406" r:id="rId7"/>
    <p:sldId id="405" r:id="rId8"/>
    <p:sldId id="422" r:id="rId9"/>
    <p:sldId id="423" r:id="rId10"/>
    <p:sldId id="424" r:id="rId11"/>
    <p:sldId id="425" r:id="rId12"/>
    <p:sldId id="408" r:id="rId13"/>
    <p:sldId id="426" r:id="rId14"/>
    <p:sldId id="427" r:id="rId15"/>
    <p:sldId id="428" r:id="rId16"/>
    <p:sldId id="429" r:id="rId17"/>
    <p:sldId id="430" r:id="rId18"/>
    <p:sldId id="431" r:id="rId19"/>
    <p:sldId id="432" r:id="rId20"/>
    <p:sldId id="433" r:id="rId21"/>
    <p:sldId id="435" r:id="rId22"/>
    <p:sldId id="434" r:id="rId23"/>
    <p:sldId id="436" r:id="rId24"/>
    <p:sldId id="437" r:id="rId25"/>
    <p:sldId id="410" r:id="rId26"/>
    <p:sldId id="439" r:id="rId27"/>
    <p:sldId id="412" r:id="rId28"/>
    <p:sldId id="413" r:id="rId29"/>
    <p:sldId id="419" r:id="rId30"/>
    <p:sldId id="438" r:id="rId31"/>
    <p:sldId id="414" r:id="rId32"/>
    <p:sldId id="416" r:id="rId33"/>
    <p:sldId id="354" r:id="rId3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BDF6"/>
    <a:srgbClr val="343434"/>
    <a:srgbClr val="99FF99"/>
    <a:srgbClr val="F37C57"/>
    <a:srgbClr val="FF3300"/>
    <a:srgbClr val="FFE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65" autoAdjust="0"/>
    <p:restoredTop sz="85147" autoAdjust="0"/>
  </p:normalViewPr>
  <p:slideViewPr>
    <p:cSldViewPr snapToGrid="0" snapToObjects="1">
      <p:cViewPr varScale="1">
        <p:scale>
          <a:sx n="92" d="100"/>
          <a:sy n="92" d="100"/>
        </p:scale>
        <p:origin x="102" y="444"/>
      </p:cViewPr>
      <p:guideLst>
        <p:guide orient="horz" pos="1620"/>
        <p:guide pos="2880"/>
        <p:guide orient="horz" pos="16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0" d="100"/>
          <a:sy n="60" d="100"/>
        </p:scale>
        <p:origin x="250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37F26D-4D88-824D-AC68-C290204A72EE}" type="datetimeFigureOut">
              <a:rPr lang="en-US" smtClean="0"/>
              <a:pPr/>
              <a:t>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CE8E7-65C1-374A-A2A6-B9CD79DAA81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5396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9B96C-4FE4-014E-9FFA-B15CE7314A8C}" type="datetimeFigureOut">
              <a:rPr lang="en-US" smtClean="0"/>
              <a:pPr/>
              <a:t>1/11/2019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41CAD-2142-7547-9B64-5A4322A0D2F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03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5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577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505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617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776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8119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949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8824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273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533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8402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917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41CAD-2142-7547-9B64-5A4322A0D2F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719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3292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614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 userDrawn="1"/>
        </p:nvSpPr>
        <p:spPr>
          <a:xfrm>
            <a:off x="3" y="4696189"/>
            <a:ext cx="9144000" cy="274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400" dirty="0">
              <a:solidFill>
                <a:srgbClr val="343434"/>
              </a:solidFill>
            </a:endParaRPr>
          </a:p>
        </p:txBody>
      </p:sp>
      <p:sp>
        <p:nvSpPr>
          <p:cNvPr id="52" name="Rectangle 51"/>
          <p:cNvSpPr/>
          <p:nvPr userDrawn="1"/>
        </p:nvSpPr>
        <p:spPr>
          <a:xfrm>
            <a:off x="0" y="0"/>
            <a:ext cx="471638" cy="822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rgbClr val="343434"/>
              </a:solidFill>
            </a:endParaRPr>
          </a:p>
        </p:txBody>
      </p:sp>
      <p:sp>
        <p:nvSpPr>
          <p:cNvPr id="53" name="Rectangle 52"/>
          <p:cNvSpPr/>
          <p:nvPr userDrawn="1"/>
        </p:nvSpPr>
        <p:spPr>
          <a:xfrm>
            <a:off x="339029" y="4784874"/>
            <a:ext cx="231345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" dirty="0">
                <a:solidFill>
                  <a:srgbClr val="343434"/>
                </a:solidFill>
                <a:latin typeface="Calibri"/>
              </a:rPr>
              <a:t>Private &amp; Confidential. Not for External Circulation </a:t>
            </a:r>
          </a:p>
        </p:txBody>
      </p:sp>
      <p:sp>
        <p:nvSpPr>
          <p:cNvPr id="50" name="Rectangle 49"/>
          <p:cNvSpPr/>
          <p:nvPr userDrawn="1"/>
        </p:nvSpPr>
        <p:spPr>
          <a:xfrm>
            <a:off x="0" y="803193"/>
            <a:ext cx="9144000" cy="274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400" dirty="0">
              <a:solidFill>
                <a:srgbClr val="343434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953" y="4819761"/>
            <a:ext cx="941840" cy="20053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</p:sldLayoutIdLst>
  <p:hf hdr="0" ftr="0" dt="0"/>
  <p:txStyles>
    <p:titleStyle/>
    <p:bodyStyle>
      <a:lvl2pPr marL="341313" indent="-112713" eaLnBrk="1" hangingPunct="1">
        <a:defRPr/>
      </a:lvl2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h2-console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hyperlink" Target="mailto:javacoe@synechron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t.spring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7200" y="438150"/>
            <a:ext cx="8229600" cy="42672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GB" dirty="0"/>
          </a:p>
        </p:txBody>
      </p:sp>
      <p:sp>
        <p:nvSpPr>
          <p:cNvPr id="9" name="Rectangle 8"/>
          <p:cNvSpPr/>
          <p:nvPr/>
        </p:nvSpPr>
        <p:spPr>
          <a:xfrm>
            <a:off x="0" y="803193"/>
            <a:ext cx="9144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400" dirty="0">
              <a:solidFill>
                <a:srgbClr val="343434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" y="4696189"/>
            <a:ext cx="9144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en-US" sz="1400" dirty="0">
              <a:solidFill>
                <a:srgbClr val="34343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/>
          <a:srcRect r="9339"/>
          <a:stretch>
            <a:fillRect/>
          </a:stretch>
        </p:blipFill>
        <p:spPr>
          <a:xfrm>
            <a:off x="131" y="0"/>
            <a:ext cx="9141862" cy="4700759"/>
          </a:xfrm>
          <a:prstGeom prst="rect">
            <a:avLst/>
          </a:prstGeom>
        </p:spPr>
      </p:pic>
      <p:sp>
        <p:nvSpPr>
          <p:cNvPr id="11" name="TextBox 17"/>
          <p:cNvSpPr txBox="1">
            <a:spLocks noChangeArrowheads="1"/>
          </p:cNvSpPr>
          <p:nvPr/>
        </p:nvSpPr>
        <p:spPr bwMode="auto">
          <a:xfrm>
            <a:off x="4085617" y="3719945"/>
            <a:ext cx="5058383" cy="369332"/>
          </a:xfrm>
          <a:prstGeom prst="rect">
            <a:avLst/>
          </a:prstGeom>
          <a:solidFill>
            <a:srgbClr val="FFE3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dirty="0" smtClean="0">
                <a:solidFill>
                  <a:srgbClr val="343434"/>
                </a:solidFill>
                <a:latin typeface="+mn-lt"/>
              </a:rPr>
              <a:t>Spring </a:t>
            </a:r>
            <a:r>
              <a:rPr lang="en-US" sz="1800" b="1" dirty="0">
                <a:solidFill>
                  <a:srgbClr val="343434"/>
                </a:solidFill>
                <a:latin typeface="+mn-lt"/>
              </a:rPr>
              <a:t>Boot</a:t>
            </a:r>
          </a:p>
        </p:txBody>
      </p:sp>
    </p:spTree>
    <p:extLst>
      <p:ext uri="{BB962C8B-B14F-4D97-AF65-F5344CB8AC3E}">
        <p14:creationId xmlns:p14="http://schemas.microsoft.com/office/powerpoint/2010/main" val="2121882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 rotWithShape="1">
          <a:blip r:embed="rId2"/>
          <a:srcRect l="10218" t="9599" r="21113" b="41369"/>
          <a:stretch/>
        </p:blipFill>
        <p:spPr bwMode="auto">
          <a:xfrm>
            <a:off x="504085" y="917554"/>
            <a:ext cx="5579843" cy="20876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3021705"/>
            <a:ext cx="5301323" cy="1569660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Sets up default configuration</a:t>
            </a:r>
          </a:p>
          <a:p>
            <a:r>
              <a:rPr lang="en-US" dirty="0"/>
              <a:t>Start Spring application context</a:t>
            </a:r>
          </a:p>
          <a:p>
            <a:r>
              <a:rPr lang="en-US" dirty="0"/>
              <a:t>Perform class path scan</a:t>
            </a:r>
          </a:p>
          <a:p>
            <a:r>
              <a:rPr lang="en-US" dirty="0"/>
              <a:t>Start the Tomcat server</a:t>
            </a:r>
          </a:p>
          <a:p>
            <a:r>
              <a:rPr lang="en-US" dirty="0"/>
              <a:t>@</a:t>
            </a:r>
            <a:r>
              <a:rPr lang="en-US" dirty="0" err="1"/>
              <a:t>SpringBootApplication</a:t>
            </a:r>
            <a:r>
              <a:rPr lang="en-US" dirty="0"/>
              <a:t> annotation is combination of below three annotations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@Configuration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@</a:t>
            </a:r>
            <a:r>
              <a:rPr lang="en-US" sz="1200" dirty="0" err="1"/>
              <a:t>ComponentScan</a:t>
            </a:r>
            <a:endParaRPr lang="en-US" sz="1200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@</a:t>
            </a:r>
            <a:r>
              <a:rPr lang="en-US" sz="1200" dirty="0" err="1"/>
              <a:t>EnableAutoConfiguration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659234" y="159931"/>
            <a:ext cx="4201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</a:rPr>
              <a:t>First Spring Boot </a:t>
            </a:r>
            <a:r>
              <a:rPr lang="en-US" kern="0" dirty="0" smtClean="0">
                <a:solidFill>
                  <a:sysClr val="windowText" lastClr="000000"/>
                </a:solidFill>
              </a:rPr>
              <a:t>application – Main class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89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9234" y="159931"/>
            <a:ext cx="67265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 smtClean="0">
                <a:solidFill>
                  <a:sysClr val="windowText" lastClr="000000"/>
                </a:solidFill>
              </a:rPr>
              <a:t>Spring boot - Standalone project – using @Autowired  , @Component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 rotWithShape="1">
          <a:blip r:embed="rId2"/>
          <a:srcRect l="23077" t="9190" r="28799" b="45469"/>
          <a:stretch/>
        </p:blipFill>
        <p:spPr bwMode="auto">
          <a:xfrm>
            <a:off x="659234" y="954433"/>
            <a:ext cx="3107008" cy="173444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" name="Picture 3"/>
          <p:cNvPicPr/>
          <p:nvPr/>
        </p:nvPicPr>
        <p:blipFill rotWithShape="1">
          <a:blip r:embed="rId3"/>
          <a:srcRect l="23191" t="9599" r="23045" b="46076"/>
          <a:stretch/>
        </p:blipFill>
        <p:spPr bwMode="auto">
          <a:xfrm>
            <a:off x="4343362" y="882005"/>
            <a:ext cx="3180068" cy="180687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/>
          <p:cNvPicPr/>
          <p:nvPr/>
        </p:nvPicPr>
        <p:blipFill rotWithShape="1">
          <a:blip r:embed="rId4"/>
          <a:srcRect l="18600" t="8577" r="-591" b="45054"/>
          <a:stretch/>
        </p:blipFill>
        <p:spPr bwMode="auto">
          <a:xfrm>
            <a:off x="1774002" y="2815628"/>
            <a:ext cx="4871720" cy="181069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4834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Build REST application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5197320" cy="1938992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Support REST service by extending Spring MVC</a:t>
            </a:r>
          </a:p>
          <a:p>
            <a:r>
              <a:rPr lang="en-US" dirty="0"/>
              <a:t>How REST was handled in earlier versions? ( @Controller + @</a:t>
            </a:r>
            <a:r>
              <a:rPr lang="en-US" dirty="0" err="1"/>
              <a:t>ResponseBody</a:t>
            </a:r>
            <a:r>
              <a:rPr lang="en-US" dirty="0"/>
              <a:t> )</a:t>
            </a:r>
          </a:p>
          <a:p>
            <a:r>
              <a:rPr lang="en-US" dirty="0"/>
              <a:t>Keep existing annotations and provide support to REST using @</a:t>
            </a:r>
            <a:r>
              <a:rPr lang="en-US" dirty="0" err="1"/>
              <a:t>RestController</a:t>
            </a:r>
            <a:endParaRPr lang="en-US" dirty="0"/>
          </a:p>
          <a:p>
            <a:r>
              <a:rPr lang="en-US" dirty="0"/>
              <a:t>JSON is default output using automatic conversions behind the scene</a:t>
            </a:r>
          </a:p>
          <a:p>
            <a:r>
              <a:rPr lang="en-US" dirty="0"/>
              <a:t>Other annotations</a:t>
            </a:r>
          </a:p>
          <a:p>
            <a:pPr marL="628650" lvl="2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200" dirty="0"/>
              <a:t>@</a:t>
            </a:r>
            <a:r>
              <a:rPr lang="en-US" sz="1200" dirty="0" err="1"/>
              <a:t>RequestMapping</a:t>
            </a:r>
            <a:endParaRPr lang="en-US" sz="1200" dirty="0"/>
          </a:p>
          <a:p>
            <a:pPr marL="628650" lvl="2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200" dirty="0"/>
              <a:t>@</a:t>
            </a:r>
            <a:r>
              <a:rPr lang="en-US" sz="1200" dirty="0" err="1"/>
              <a:t>PathVariable</a:t>
            </a:r>
            <a:endParaRPr lang="en-US" sz="1200" dirty="0"/>
          </a:p>
          <a:p>
            <a:pPr marL="628650" lvl="2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200" dirty="0"/>
              <a:t>@</a:t>
            </a:r>
            <a:r>
              <a:rPr lang="en-US" sz="1200" dirty="0" err="1"/>
              <a:t>RequestBody</a:t>
            </a:r>
            <a:endParaRPr lang="en-US" sz="1200" dirty="0"/>
          </a:p>
          <a:p>
            <a:pPr marL="628650" lvl="2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200" dirty="0"/>
              <a:t>@</a:t>
            </a:r>
            <a:r>
              <a:rPr lang="en-US" sz="1200" dirty="0" err="1"/>
              <a:t>ResponseEntity</a:t>
            </a:r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94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Build REST application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9418" t="26883" r="28072" b="53000"/>
          <a:stretch/>
        </p:blipFill>
        <p:spPr bwMode="auto">
          <a:xfrm>
            <a:off x="504947" y="1275859"/>
            <a:ext cx="3206974" cy="9693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1438" y="893595"/>
            <a:ext cx="9777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343434"/>
                </a:solidFill>
              </a:rPr>
              <a:t>Pom.xml</a:t>
            </a:r>
          </a:p>
        </p:txBody>
      </p:sp>
      <p:pic>
        <p:nvPicPr>
          <p:cNvPr id="6" name="Picture 5"/>
          <p:cNvPicPr/>
          <p:nvPr/>
        </p:nvPicPr>
        <p:blipFill rotWithShape="1">
          <a:blip r:embed="rId3"/>
          <a:srcRect l="18944" t="8169" r="29826" b="51390"/>
          <a:stretch/>
        </p:blipFill>
        <p:spPr bwMode="auto">
          <a:xfrm>
            <a:off x="4499093" y="963920"/>
            <a:ext cx="3676185" cy="15982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/>
          <p:cNvPicPr/>
          <p:nvPr/>
        </p:nvPicPr>
        <p:blipFill rotWithShape="1">
          <a:blip r:embed="rId4"/>
          <a:srcRect l="18944" t="9394" r="21574" b="52819"/>
          <a:stretch/>
        </p:blipFill>
        <p:spPr bwMode="auto">
          <a:xfrm>
            <a:off x="504947" y="2961919"/>
            <a:ext cx="3786396" cy="16281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/>
          <p:cNvPicPr/>
          <p:nvPr/>
        </p:nvPicPr>
        <p:blipFill rotWithShape="1">
          <a:blip r:embed="rId5"/>
          <a:srcRect l="9455" t="8837" r="32372" b="60376"/>
          <a:stretch/>
        </p:blipFill>
        <p:spPr bwMode="auto">
          <a:xfrm>
            <a:off x="4499093" y="2961918"/>
            <a:ext cx="3974951" cy="162818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662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+JPA+H2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6764812" cy="101566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What is JPA?</a:t>
            </a:r>
          </a:p>
          <a:p>
            <a:r>
              <a:rPr lang="en-US" dirty="0"/>
              <a:t>What is Spring Data?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Handle common operations like, get all records, save, update, delete </a:t>
            </a:r>
            <a:r>
              <a:rPr lang="en-US" sz="1200" dirty="0" err="1"/>
              <a:t>etc</a:t>
            </a:r>
            <a:endParaRPr lang="en-US" sz="1200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Supports many relational databases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Queries are based on method names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19521" y="2205360"/>
            <a:ext cx="4410912" cy="24929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&lt;dependency&gt;</a:t>
            </a:r>
          </a:p>
          <a:p>
            <a:r>
              <a:rPr lang="en-US" sz="1200" dirty="0" smtClean="0"/>
              <a:t>              &lt;</a:t>
            </a:r>
            <a:r>
              <a:rPr lang="en-US" sz="1200" dirty="0"/>
              <a:t>groupId&gt;</a:t>
            </a:r>
            <a:r>
              <a:rPr lang="en-US" sz="1200" dirty="0" err="1"/>
              <a:t>org.springframework.boot</a:t>
            </a:r>
            <a:r>
              <a:rPr lang="en-US" sz="1200" dirty="0"/>
              <a:t>&lt;/groupId&gt;</a:t>
            </a:r>
          </a:p>
          <a:p>
            <a:r>
              <a:rPr lang="en-US" sz="1200" dirty="0"/>
              <a:t> </a:t>
            </a:r>
            <a:r>
              <a:rPr lang="en-US" sz="1200" dirty="0" smtClean="0"/>
              <a:t>            &lt;</a:t>
            </a:r>
            <a:r>
              <a:rPr lang="en-US" sz="1200" dirty="0"/>
              <a:t>artifactId&gt;spring-boot-starter-data-</a:t>
            </a:r>
            <a:r>
              <a:rPr lang="en-US" sz="1200" u="sng" dirty="0" err="1"/>
              <a:t>jpa</a:t>
            </a:r>
            <a:r>
              <a:rPr lang="en-US" sz="1200" dirty="0"/>
              <a:t>&lt;/artifactId&gt;</a:t>
            </a:r>
          </a:p>
          <a:p>
            <a:r>
              <a:rPr lang="en-US" sz="1200" dirty="0" smtClean="0"/>
              <a:t>&lt;/</a:t>
            </a:r>
            <a:r>
              <a:rPr lang="en-US" sz="1200" dirty="0"/>
              <a:t>dependency&gt;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dependency&gt;</a:t>
            </a:r>
          </a:p>
          <a:p>
            <a:r>
              <a:rPr lang="en-US" sz="1200" dirty="0" smtClean="0"/>
              <a:t>            &lt;</a:t>
            </a:r>
            <a:r>
              <a:rPr lang="en-US" sz="1200" dirty="0"/>
              <a:t>groupId&gt;</a:t>
            </a:r>
            <a:r>
              <a:rPr lang="en-US" sz="1200" dirty="0" err="1"/>
              <a:t>org.springframework.boot</a:t>
            </a:r>
            <a:r>
              <a:rPr lang="en-US" sz="1200" dirty="0"/>
              <a:t>&lt;/groupId&gt;</a:t>
            </a:r>
          </a:p>
          <a:p>
            <a:r>
              <a:rPr lang="en-US" sz="1200" dirty="0" smtClean="0"/>
              <a:t>           &lt;</a:t>
            </a:r>
            <a:r>
              <a:rPr lang="en-US" sz="1200" dirty="0"/>
              <a:t>artifactId&gt;spring-boot-starter-web&lt;/artifactId&gt;</a:t>
            </a:r>
          </a:p>
          <a:p>
            <a:r>
              <a:rPr lang="en-US" sz="1200" dirty="0" smtClean="0"/>
              <a:t>&lt;/</a:t>
            </a:r>
            <a:r>
              <a:rPr lang="en-US" sz="1200" dirty="0"/>
              <a:t>dependency&gt;</a:t>
            </a:r>
          </a:p>
          <a:p>
            <a:r>
              <a:rPr lang="en-US" sz="1200" dirty="0" smtClean="0"/>
              <a:t>&lt;</a:t>
            </a:r>
            <a:r>
              <a:rPr lang="en-US" sz="1200" dirty="0"/>
              <a:t>dependency&gt;</a:t>
            </a:r>
          </a:p>
          <a:p>
            <a:r>
              <a:rPr lang="en-US" sz="1200" dirty="0" smtClean="0"/>
              <a:t>        &lt;</a:t>
            </a:r>
            <a:r>
              <a:rPr lang="en-US" sz="1200" dirty="0"/>
              <a:t>groupId&gt;com.h2database&lt;/groupId&gt;</a:t>
            </a:r>
          </a:p>
          <a:p>
            <a:r>
              <a:rPr lang="en-US" sz="1200" dirty="0" smtClean="0"/>
              <a:t>        &lt;</a:t>
            </a:r>
            <a:r>
              <a:rPr lang="en-US" sz="1200" dirty="0"/>
              <a:t>artifactId&gt;h2&lt;/artifactId&gt;</a:t>
            </a:r>
          </a:p>
          <a:p>
            <a:r>
              <a:rPr lang="en-US" sz="1200" dirty="0" smtClean="0"/>
              <a:t>       &lt;</a:t>
            </a:r>
            <a:r>
              <a:rPr lang="en-US" sz="1200" dirty="0"/>
              <a:t>scope&gt;runtime&lt;/scope&gt;</a:t>
            </a:r>
          </a:p>
          <a:p>
            <a:r>
              <a:rPr lang="en-US" sz="1200" dirty="0" smtClean="0"/>
              <a:t>&lt;/</a:t>
            </a:r>
            <a:r>
              <a:rPr lang="en-US" sz="1200" dirty="0"/>
              <a:t>dependency&gt;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07178" y="1932220"/>
            <a:ext cx="186501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343434"/>
                </a:solidFill>
              </a:rPr>
              <a:t>Pom.xml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338458" y="1932220"/>
            <a:ext cx="45730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08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+JPA+H2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7272" y="1004935"/>
            <a:ext cx="2308634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@Entity</a:t>
            </a:r>
          </a:p>
          <a:p>
            <a:r>
              <a:rPr lang="en-US" sz="1200" b="1" dirty="0"/>
              <a:t>public class Student {</a:t>
            </a:r>
          </a:p>
          <a:p>
            <a:r>
              <a:rPr lang="en-US" sz="1200" dirty="0"/>
              <a:t>@Id</a:t>
            </a:r>
          </a:p>
          <a:p>
            <a:r>
              <a:rPr lang="en-US" sz="1200" dirty="0"/>
              <a:t>@</a:t>
            </a:r>
            <a:r>
              <a:rPr lang="en-US" sz="1200" dirty="0" err="1"/>
              <a:t>GeneratedValue</a:t>
            </a:r>
            <a:endParaRPr lang="en-US" sz="1200" dirty="0"/>
          </a:p>
          <a:p>
            <a:r>
              <a:rPr lang="en-US" sz="1200" b="1" dirty="0"/>
              <a:t>private Long id;</a:t>
            </a:r>
          </a:p>
          <a:p>
            <a:r>
              <a:rPr lang="en-US" sz="1200" b="1" dirty="0"/>
              <a:t>private String name;</a:t>
            </a:r>
          </a:p>
          <a:p>
            <a:r>
              <a:rPr lang="en-US" sz="1200" b="1" dirty="0"/>
              <a:t>private String </a:t>
            </a:r>
            <a:r>
              <a:rPr lang="en-US" sz="1200" b="1" dirty="0" err="1"/>
              <a:t>passportNumber</a:t>
            </a:r>
            <a:r>
              <a:rPr lang="en-US" sz="1200" b="1" dirty="0" smtClean="0"/>
              <a:t>;</a:t>
            </a:r>
          </a:p>
          <a:p>
            <a:r>
              <a:rPr lang="en-US" sz="1200" b="1" dirty="0" smtClean="0"/>
              <a:t>------------</a:t>
            </a:r>
            <a:endParaRPr lang="en-US" sz="1200" b="1" dirty="0"/>
          </a:p>
          <a:p>
            <a:endParaRPr lang="en-US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3702866" y="1004935"/>
            <a:ext cx="4897926" cy="175432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343434"/>
                </a:solidFill>
              </a:rPr>
              <a:t>package </a:t>
            </a:r>
            <a:r>
              <a:rPr lang="en-US" sz="1200" dirty="0" err="1">
                <a:solidFill>
                  <a:srgbClr val="343434"/>
                </a:solidFill>
              </a:rPr>
              <a:t>springboot.rest.example.student</a:t>
            </a:r>
            <a:r>
              <a:rPr lang="en-US" sz="1200" dirty="0">
                <a:solidFill>
                  <a:srgbClr val="343434"/>
                </a:solidFill>
              </a:rPr>
              <a:t>;</a:t>
            </a:r>
          </a:p>
          <a:p>
            <a:r>
              <a:rPr lang="en-US" sz="1200" dirty="0">
                <a:solidFill>
                  <a:srgbClr val="343434"/>
                </a:solidFill>
              </a:rPr>
              <a:t>import </a:t>
            </a:r>
            <a:r>
              <a:rPr lang="en-US" sz="1200" dirty="0" err="1">
                <a:solidFill>
                  <a:srgbClr val="343434"/>
                </a:solidFill>
              </a:rPr>
              <a:t>org.springframework.data.jpa.repository.JpaRepository</a:t>
            </a:r>
            <a:r>
              <a:rPr lang="en-US" sz="1200" dirty="0">
                <a:solidFill>
                  <a:srgbClr val="343434"/>
                </a:solidFill>
              </a:rPr>
              <a:t>;</a:t>
            </a:r>
          </a:p>
          <a:p>
            <a:r>
              <a:rPr lang="en-US" sz="1200" dirty="0">
                <a:solidFill>
                  <a:srgbClr val="343434"/>
                </a:solidFill>
              </a:rPr>
              <a:t>import </a:t>
            </a:r>
            <a:r>
              <a:rPr lang="en-US" sz="1200" dirty="0" err="1">
                <a:solidFill>
                  <a:srgbClr val="343434"/>
                </a:solidFill>
              </a:rPr>
              <a:t>org.springframework.stereotype.Repository</a:t>
            </a:r>
            <a:r>
              <a:rPr lang="en-US" sz="1200" dirty="0">
                <a:solidFill>
                  <a:srgbClr val="343434"/>
                </a:solidFill>
              </a:rPr>
              <a:t>;</a:t>
            </a:r>
          </a:p>
          <a:p>
            <a:endParaRPr lang="en-US" sz="1200" dirty="0">
              <a:solidFill>
                <a:srgbClr val="343434"/>
              </a:solidFill>
            </a:endParaRPr>
          </a:p>
          <a:p>
            <a:r>
              <a:rPr lang="en-US" sz="1200" dirty="0">
                <a:solidFill>
                  <a:srgbClr val="343434"/>
                </a:solidFill>
              </a:rPr>
              <a:t>@Repository</a:t>
            </a:r>
          </a:p>
          <a:p>
            <a:r>
              <a:rPr lang="en-US" sz="1200" dirty="0">
                <a:solidFill>
                  <a:srgbClr val="343434"/>
                </a:solidFill>
              </a:rPr>
              <a:t>public interface </a:t>
            </a:r>
            <a:r>
              <a:rPr lang="en-US" sz="1200" dirty="0" err="1">
                <a:solidFill>
                  <a:srgbClr val="343434"/>
                </a:solidFill>
              </a:rPr>
              <a:t>StudentRepository</a:t>
            </a:r>
            <a:r>
              <a:rPr lang="en-US" sz="1200" dirty="0">
                <a:solidFill>
                  <a:srgbClr val="343434"/>
                </a:solidFill>
              </a:rPr>
              <a:t> extends </a:t>
            </a:r>
            <a:r>
              <a:rPr lang="en-US" sz="1200" dirty="0" err="1">
                <a:solidFill>
                  <a:srgbClr val="343434"/>
                </a:solidFill>
              </a:rPr>
              <a:t>JpaRepository</a:t>
            </a:r>
            <a:r>
              <a:rPr lang="en-US" sz="1200" dirty="0">
                <a:solidFill>
                  <a:srgbClr val="343434"/>
                </a:solidFill>
              </a:rPr>
              <a:t>&lt;Student, Long</a:t>
            </a:r>
            <a:r>
              <a:rPr lang="en-US" sz="1200" dirty="0" smtClean="0">
                <a:solidFill>
                  <a:srgbClr val="343434"/>
                </a:solidFill>
              </a:rPr>
              <a:t>&gt;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{</a:t>
            </a:r>
            <a:endParaRPr lang="en-US" sz="1200" dirty="0">
              <a:solidFill>
                <a:srgbClr val="343434"/>
              </a:solidFill>
            </a:endParaRPr>
          </a:p>
          <a:p>
            <a:endParaRPr lang="en-US" sz="1200" dirty="0">
              <a:solidFill>
                <a:srgbClr val="343434"/>
              </a:solidFill>
            </a:endParaRPr>
          </a:p>
          <a:p>
            <a:r>
              <a:rPr lang="en-US" sz="1200" dirty="0">
                <a:solidFill>
                  <a:srgbClr val="343434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9277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+JPA+H2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7272" y="860080"/>
            <a:ext cx="8179857" cy="397031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smtClean="0"/>
              <a:t>@RestController</a:t>
            </a:r>
          </a:p>
          <a:p>
            <a:r>
              <a:rPr lang="en-US" sz="1200" b="1" smtClean="0"/>
              <a:t>public class StudentResource {</a:t>
            </a:r>
          </a:p>
          <a:p>
            <a:r>
              <a:rPr lang="en-US" sz="1200" smtClean="0"/>
              <a:t>@Autowired</a:t>
            </a:r>
          </a:p>
          <a:p>
            <a:r>
              <a:rPr lang="en-US" sz="1200" b="1" smtClean="0"/>
              <a:t>private StudentRepository studentRepository;</a:t>
            </a:r>
          </a:p>
          <a:p>
            <a:endParaRPr lang="en-US" sz="1200" smtClean="0"/>
          </a:p>
          <a:p>
            <a:r>
              <a:rPr lang="en-US" sz="1200" smtClean="0"/>
              <a:t>@GetMapping("/students")</a:t>
            </a:r>
          </a:p>
          <a:p>
            <a:r>
              <a:rPr lang="en-US" sz="1200" b="1" smtClean="0"/>
              <a:t>public List&lt;Student&gt; retrieveAllStudents() {</a:t>
            </a:r>
          </a:p>
          <a:p>
            <a:r>
              <a:rPr lang="en-US" sz="1200" b="1" smtClean="0"/>
              <a:t>return studentRepository.findAll();</a:t>
            </a:r>
          </a:p>
          <a:p>
            <a:r>
              <a:rPr lang="en-US" sz="1200" smtClean="0"/>
              <a:t>}</a:t>
            </a:r>
          </a:p>
          <a:p>
            <a:r>
              <a:rPr lang="en-US" sz="1200" smtClean="0"/>
              <a:t>@GetMapping("/students/{id}")</a:t>
            </a:r>
          </a:p>
          <a:p>
            <a:r>
              <a:rPr lang="en-US" sz="1200" b="1" smtClean="0"/>
              <a:t>public Student retrieveStudent(@PathVariable long id) {</a:t>
            </a:r>
          </a:p>
          <a:p>
            <a:r>
              <a:rPr lang="en-US" sz="1200" smtClean="0"/>
              <a:t>Optional&lt;Student&gt; student = studentRepository.findById(id);</a:t>
            </a:r>
          </a:p>
          <a:p>
            <a:r>
              <a:rPr lang="en-US" sz="1200" b="1" smtClean="0"/>
              <a:t>if (!student.isPresent())</a:t>
            </a:r>
          </a:p>
          <a:p>
            <a:r>
              <a:rPr lang="en-US" sz="1200" b="1" smtClean="0"/>
              <a:t>try {</a:t>
            </a:r>
          </a:p>
          <a:p>
            <a:r>
              <a:rPr lang="en-US" sz="1200" b="1" smtClean="0"/>
              <a:t>         throw new StudentNotFoundException("id-" + id);</a:t>
            </a:r>
          </a:p>
          <a:p>
            <a:r>
              <a:rPr lang="en-US" sz="1200" smtClean="0"/>
              <a:t>} </a:t>
            </a:r>
            <a:r>
              <a:rPr lang="en-US" sz="1200" b="1" smtClean="0"/>
              <a:t>catch (StudentNotFoundException e) {</a:t>
            </a:r>
          </a:p>
          <a:p>
            <a:r>
              <a:rPr lang="en-US" sz="1200" smtClean="0"/>
              <a:t>e.printStackTrace();</a:t>
            </a:r>
          </a:p>
          <a:p>
            <a:r>
              <a:rPr lang="en-US" sz="1200" smtClean="0"/>
              <a:t>}</a:t>
            </a:r>
          </a:p>
          <a:p>
            <a:r>
              <a:rPr lang="en-US" sz="1200" b="1" smtClean="0"/>
              <a:t>return student.get();</a:t>
            </a:r>
          </a:p>
          <a:p>
            <a:r>
              <a:rPr lang="en-US" sz="1200" smtClean="0"/>
              <a:t>}</a:t>
            </a:r>
          </a:p>
          <a:p>
            <a:endParaRPr lang="en-US" sz="1200" dirty="0"/>
          </a:p>
        </p:txBody>
      </p:sp>
      <p:cxnSp>
        <p:nvCxnSpPr>
          <p:cNvPr id="5" name="Straight Connector 4"/>
          <p:cNvCxnSpPr>
            <a:stCxn id="3" idx="0"/>
            <a:endCxn id="3" idx="2"/>
          </p:cNvCxnSpPr>
          <p:nvPr/>
        </p:nvCxnSpPr>
        <p:spPr>
          <a:xfrm>
            <a:off x="4737201" y="860080"/>
            <a:ext cx="0" cy="39703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916032" y="860080"/>
            <a:ext cx="37934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 smtClean="0"/>
          </a:p>
          <a:p>
            <a:r>
              <a:rPr lang="en-US" sz="1200" dirty="0" smtClean="0"/>
              <a:t>@</a:t>
            </a:r>
            <a:r>
              <a:rPr lang="en-US" sz="1200" dirty="0" err="1"/>
              <a:t>DeleteMapping</a:t>
            </a:r>
            <a:r>
              <a:rPr lang="en-US" sz="1200" dirty="0"/>
              <a:t>("/students/{id}")</a:t>
            </a:r>
          </a:p>
          <a:p>
            <a:r>
              <a:rPr lang="en-US" sz="1200" b="1" dirty="0"/>
              <a:t>public void </a:t>
            </a:r>
            <a:r>
              <a:rPr lang="en-US" sz="1200" b="1" dirty="0" err="1"/>
              <a:t>deleteStudent</a:t>
            </a:r>
            <a:r>
              <a:rPr lang="en-US" sz="1200" b="1" dirty="0"/>
              <a:t>(@</a:t>
            </a:r>
            <a:r>
              <a:rPr lang="en-US" sz="1200" b="1" dirty="0" err="1"/>
              <a:t>PathVariable</a:t>
            </a:r>
            <a:r>
              <a:rPr lang="en-US" sz="1200" b="1" dirty="0"/>
              <a:t> long id) {</a:t>
            </a:r>
          </a:p>
          <a:p>
            <a:r>
              <a:rPr lang="en-US" sz="1200" dirty="0" err="1"/>
              <a:t>studentRepository.deleteById</a:t>
            </a:r>
            <a:r>
              <a:rPr lang="en-US" sz="1200" dirty="0"/>
              <a:t>(id);</a:t>
            </a:r>
          </a:p>
          <a:p>
            <a:r>
              <a:rPr lang="en-US" sz="1200" dirty="0"/>
              <a:t>}</a:t>
            </a:r>
          </a:p>
          <a:p>
            <a:endParaRPr lang="en-US" sz="1200" dirty="0" smtClean="0"/>
          </a:p>
          <a:p>
            <a:endParaRPr lang="en-US" sz="1200" dirty="0" smtClean="0"/>
          </a:p>
          <a:p>
            <a:r>
              <a:rPr lang="en-US" sz="1200" dirty="0" smtClean="0"/>
              <a:t>@</a:t>
            </a:r>
            <a:r>
              <a:rPr lang="en-US" sz="1200" dirty="0" err="1"/>
              <a:t>PostMapping</a:t>
            </a:r>
            <a:r>
              <a:rPr lang="en-US" sz="1200" dirty="0"/>
              <a:t>("/students")</a:t>
            </a:r>
          </a:p>
          <a:p>
            <a:r>
              <a:rPr lang="en-US" sz="1200" b="1" dirty="0"/>
              <a:t>public </a:t>
            </a:r>
            <a:r>
              <a:rPr lang="en-US" sz="1200" b="1" dirty="0" err="1"/>
              <a:t>ResponseEntity</a:t>
            </a:r>
            <a:r>
              <a:rPr lang="en-US" sz="1200" b="1" dirty="0"/>
              <a:t>&lt;Object&gt; </a:t>
            </a:r>
            <a:r>
              <a:rPr lang="en-US" sz="1200" b="1" dirty="0" err="1"/>
              <a:t>createStudent</a:t>
            </a:r>
            <a:r>
              <a:rPr lang="en-US" sz="1200" b="1" dirty="0"/>
              <a:t>(@</a:t>
            </a:r>
            <a:r>
              <a:rPr lang="en-US" sz="1200" b="1" dirty="0" err="1"/>
              <a:t>RequestBody</a:t>
            </a:r>
            <a:r>
              <a:rPr lang="en-US" sz="1200" b="1" dirty="0"/>
              <a:t> Student student) {</a:t>
            </a:r>
          </a:p>
          <a:p>
            <a:r>
              <a:rPr lang="en-US" sz="1200" dirty="0"/>
              <a:t>Student </a:t>
            </a:r>
            <a:r>
              <a:rPr lang="en-US" sz="1200" dirty="0" err="1"/>
              <a:t>savedStudent</a:t>
            </a:r>
            <a:r>
              <a:rPr lang="en-US" sz="1200" dirty="0"/>
              <a:t> = </a:t>
            </a:r>
            <a:r>
              <a:rPr lang="en-US" sz="1200" dirty="0" err="1"/>
              <a:t>studentRepository.save</a:t>
            </a:r>
            <a:r>
              <a:rPr lang="en-US" sz="1200" dirty="0"/>
              <a:t>(student);</a:t>
            </a:r>
          </a:p>
          <a:p>
            <a:endParaRPr lang="en-US" sz="1200" dirty="0"/>
          </a:p>
          <a:p>
            <a:r>
              <a:rPr lang="en-US" sz="1200" dirty="0"/>
              <a:t>URI location = </a:t>
            </a:r>
            <a:r>
              <a:rPr lang="en-US" sz="1200" dirty="0" err="1"/>
              <a:t>ServletUriComponentsBuilder.</a:t>
            </a:r>
            <a:r>
              <a:rPr lang="en-US" sz="1200" i="1" dirty="0" err="1"/>
              <a:t>fromCurrentRequest</a:t>
            </a:r>
            <a:r>
              <a:rPr lang="en-US" sz="1200" i="1" dirty="0"/>
              <a:t>().path("/{id}")</a:t>
            </a:r>
          </a:p>
          <a:p>
            <a:r>
              <a:rPr lang="en-US" sz="1200" dirty="0"/>
              <a:t>.</a:t>
            </a:r>
            <a:r>
              <a:rPr lang="en-US" sz="1200" dirty="0" err="1"/>
              <a:t>buildAndExpand</a:t>
            </a:r>
            <a:r>
              <a:rPr lang="en-US" sz="1200" dirty="0"/>
              <a:t>(</a:t>
            </a:r>
            <a:r>
              <a:rPr lang="en-US" sz="1200" dirty="0" err="1"/>
              <a:t>savedStudent.getId</a:t>
            </a:r>
            <a:r>
              <a:rPr lang="en-US" sz="1200" dirty="0"/>
              <a:t>()).</a:t>
            </a:r>
            <a:r>
              <a:rPr lang="en-US" sz="1200" dirty="0" err="1"/>
              <a:t>toUri</a:t>
            </a:r>
            <a:r>
              <a:rPr lang="en-US" sz="1200" dirty="0"/>
              <a:t>();</a:t>
            </a:r>
          </a:p>
          <a:p>
            <a:r>
              <a:rPr lang="en-US" sz="1200" b="1" dirty="0" smtClean="0"/>
              <a:t>return </a:t>
            </a:r>
            <a:r>
              <a:rPr lang="en-US" sz="1200" b="1" dirty="0" err="1"/>
              <a:t>ResponseEntity.</a:t>
            </a:r>
            <a:r>
              <a:rPr lang="en-US" sz="1200" b="1" i="1" dirty="0" err="1"/>
              <a:t>created</a:t>
            </a:r>
            <a:r>
              <a:rPr lang="en-US" sz="1200" b="1" i="1" dirty="0"/>
              <a:t>(location).build();</a:t>
            </a:r>
          </a:p>
          <a:p>
            <a:r>
              <a:rPr lang="en-US" sz="1200" dirty="0" smtClean="0"/>
              <a:t>}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7287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+JPA+H2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28218" y="1135300"/>
            <a:ext cx="5893806" cy="138499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343434"/>
                </a:solidFill>
              </a:rPr>
              <a:t>@</a:t>
            </a:r>
            <a:r>
              <a:rPr lang="en-US" sz="1200" dirty="0">
                <a:solidFill>
                  <a:srgbClr val="343434"/>
                </a:solidFill>
              </a:rPr>
              <a:t>SpringBootApplication(scanBasePackages="</a:t>
            </a:r>
            <a:r>
              <a:rPr lang="en-US" sz="1200" dirty="0" err="1">
                <a:solidFill>
                  <a:srgbClr val="343434"/>
                </a:solidFill>
              </a:rPr>
              <a:t>springboot.rest.example.student</a:t>
            </a:r>
            <a:r>
              <a:rPr lang="en-US" sz="1200" dirty="0" smtClean="0">
                <a:solidFill>
                  <a:srgbClr val="343434"/>
                </a:solidFill>
              </a:rPr>
              <a:t>")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@</a:t>
            </a:r>
            <a:r>
              <a:rPr lang="en-US" sz="1200" dirty="0">
                <a:solidFill>
                  <a:srgbClr val="343434"/>
                </a:solidFill>
              </a:rPr>
              <a:t>EnableJpaRepositories(basePackages="</a:t>
            </a:r>
            <a:r>
              <a:rPr lang="en-US" sz="1200" dirty="0" err="1">
                <a:solidFill>
                  <a:srgbClr val="343434"/>
                </a:solidFill>
              </a:rPr>
              <a:t>springboot.rest.example.student</a:t>
            </a:r>
            <a:r>
              <a:rPr lang="en-US" sz="1200" dirty="0" smtClean="0">
                <a:solidFill>
                  <a:srgbClr val="343434"/>
                </a:solidFill>
              </a:rPr>
              <a:t>")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@</a:t>
            </a:r>
            <a:r>
              <a:rPr lang="en-US" sz="1200" dirty="0">
                <a:solidFill>
                  <a:srgbClr val="343434"/>
                </a:solidFill>
              </a:rPr>
              <a:t>EntityScan(basePackages="</a:t>
            </a:r>
            <a:r>
              <a:rPr lang="en-US" sz="1200" dirty="0" err="1">
                <a:solidFill>
                  <a:srgbClr val="343434"/>
                </a:solidFill>
              </a:rPr>
              <a:t>springboot.rest.example.student</a:t>
            </a:r>
            <a:r>
              <a:rPr lang="en-US" sz="1200" dirty="0" smtClean="0">
                <a:solidFill>
                  <a:srgbClr val="343434"/>
                </a:solidFill>
              </a:rPr>
              <a:t>")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public </a:t>
            </a:r>
            <a:r>
              <a:rPr lang="en-US" sz="1200" dirty="0">
                <a:solidFill>
                  <a:srgbClr val="343434"/>
                </a:solidFill>
              </a:rPr>
              <a:t>class </a:t>
            </a:r>
            <a:r>
              <a:rPr lang="en-US" sz="1200" b="1" dirty="0" smtClean="0">
                <a:solidFill>
                  <a:srgbClr val="343434"/>
                </a:solidFill>
              </a:rPr>
              <a:t>Application</a:t>
            </a:r>
            <a:r>
              <a:rPr lang="en-US" sz="1200" dirty="0" smtClean="0">
                <a:solidFill>
                  <a:srgbClr val="343434"/>
                </a:solidFill>
              </a:rPr>
              <a:t> {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                public </a:t>
            </a:r>
            <a:r>
              <a:rPr lang="en-US" sz="1200" dirty="0">
                <a:solidFill>
                  <a:srgbClr val="343434"/>
                </a:solidFill>
              </a:rPr>
              <a:t>static void main(String[] </a:t>
            </a:r>
            <a:r>
              <a:rPr lang="en-US" sz="1200" dirty="0" err="1">
                <a:solidFill>
                  <a:srgbClr val="343434"/>
                </a:solidFill>
              </a:rPr>
              <a:t>args</a:t>
            </a:r>
            <a:r>
              <a:rPr lang="en-US" sz="1200" dirty="0">
                <a:solidFill>
                  <a:srgbClr val="343434"/>
                </a:solidFill>
              </a:rPr>
              <a:t>) {		</a:t>
            </a:r>
            <a:r>
              <a:rPr lang="en-US" sz="1200" dirty="0" smtClean="0">
                <a:solidFill>
                  <a:srgbClr val="343434"/>
                </a:solidFill>
              </a:rPr>
              <a:t>                         </a:t>
            </a:r>
          </a:p>
          <a:p>
            <a:r>
              <a:rPr lang="en-US" sz="1200" dirty="0">
                <a:solidFill>
                  <a:srgbClr val="343434"/>
                </a:solidFill>
              </a:rPr>
              <a:t> </a:t>
            </a:r>
            <a:r>
              <a:rPr lang="en-US" sz="1200" dirty="0" smtClean="0">
                <a:solidFill>
                  <a:srgbClr val="343434"/>
                </a:solidFill>
              </a:rPr>
              <a:t>                          </a:t>
            </a:r>
            <a:r>
              <a:rPr lang="en-US" sz="1200" dirty="0" err="1" smtClean="0">
                <a:solidFill>
                  <a:srgbClr val="343434"/>
                </a:solidFill>
              </a:rPr>
              <a:t>SpringApplication.run</a:t>
            </a:r>
            <a:r>
              <a:rPr lang="en-US" sz="1200" dirty="0" smtClean="0">
                <a:solidFill>
                  <a:srgbClr val="343434"/>
                </a:solidFill>
              </a:rPr>
              <a:t>(</a:t>
            </a:r>
            <a:r>
              <a:rPr lang="en-US" sz="1200" dirty="0" err="1" smtClean="0">
                <a:solidFill>
                  <a:srgbClr val="343434"/>
                </a:solidFill>
              </a:rPr>
              <a:t>Application.class</a:t>
            </a:r>
            <a:r>
              <a:rPr lang="en-US" sz="1200" dirty="0">
                <a:solidFill>
                  <a:srgbClr val="343434"/>
                </a:solidFill>
              </a:rPr>
              <a:t>, </a:t>
            </a:r>
            <a:r>
              <a:rPr lang="en-US" sz="1200" dirty="0" err="1">
                <a:solidFill>
                  <a:srgbClr val="343434"/>
                </a:solidFill>
              </a:rPr>
              <a:t>args</a:t>
            </a:r>
            <a:r>
              <a:rPr lang="en-US" sz="1200" dirty="0" smtClean="0">
                <a:solidFill>
                  <a:srgbClr val="343434"/>
                </a:solidFill>
              </a:rPr>
              <a:t>);</a:t>
            </a:r>
          </a:p>
          <a:p>
            <a:r>
              <a:rPr lang="en-US" sz="1200" dirty="0" smtClean="0">
                <a:solidFill>
                  <a:srgbClr val="343434"/>
                </a:solidFill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177632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/>
          <a:srcRect l="24359" t="7410" b="31871"/>
          <a:stretch/>
        </p:blipFill>
        <p:spPr bwMode="auto">
          <a:xfrm>
            <a:off x="0" y="1678993"/>
            <a:ext cx="4423287" cy="30237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1001885"/>
            <a:ext cx="4423287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>
                <a:solidFill>
                  <a:srgbClr val="3F7F5F"/>
                </a:solidFill>
                <a:latin typeface="Consolas" panose="020B0609020204030204" pitchFamily="49" charset="0"/>
              </a:rPr>
              <a:t>When the application reloads, you can launch H2 console </a:t>
            </a:r>
          </a:p>
          <a:p>
            <a:r>
              <a:rPr lang="en-US" sz="1000" dirty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smtClean="0">
                <a:solidFill>
                  <a:srgbClr val="3F7F5F"/>
                </a:solidFill>
                <a:latin typeface="Consolas" panose="020B0609020204030204" pitchFamily="49" charset="0"/>
              </a:rPr>
              <a:t>at </a:t>
            </a:r>
            <a:r>
              <a:rPr lang="en-US" sz="1000" dirty="0">
                <a:solidFill>
                  <a:srgbClr val="3F7F5F"/>
                </a:solidFill>
                <a:latin typeface="Consolas" panose="020B0609020204030204" pitchFamily="49" charset="0"/>
                <a:hlinkClick r:id="rId3"/>
              </a:rPr>
              <a:t>http://localhost:8080/h2-console</a:t>
            </a:r>
            <a:r>
              <a:rPr lang="en-US" sz="1000" dirty="0" smtClean="0">
                <a:solidFill>
                  <a:srgbClr val="3F7F5F"/>
                </a:solidFill>
                <a:latin typeface="Consolas" panose="020B0609020204030204" pitchFamily="49" charset="0"/>
              </a:rPr>
              <a:t>.</a:t>
            </a:r>
          </a:p>
          <a:p>
            <a:endParaRPr lang="en-US" sz="1000" dirty="0">
              <a:solidFill>
                <a:srgbClr val="3F7F5F"/>
              </a:solidFill>
              <a:latin typeface="Consolas" panose="020B0609020204030204" pitchFamily="49" charset="0"/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4"/>
          <a:srcRect l="20193" t="9978" r="320" b="19898"/>
          <a:stretch/>
        </p:blipFill>
        <p:spPr bwMode="auto">
          <a:xfrm>
            <a:off x="4495800" y="1639729"/>
            <a:ext cx="4295115" cy="296848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Rectangle 4"/>
          <p:cNvSpPr/>
          <p:nvPr/>
        </p:nvSpPr>
        <p:spPr>
          <a:xfrm>
            <a:off x="4560770" y="1101120"/>
            <a:ext cx="44232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>
                <a:solidFill>
                  <a:srgbClr val="3F7F5F"/>
                </a:solidFill>
                <a:latin typeface="Consolas" panose="020B0609020204030204" pitchFamily="49" charset="0"/>
              </a:rPr>
              <a:t>start postman &amp; send GET request</a:t>
            </a:r>
          </a:p>
          <a:p>
            <a:r>
              <a:rPr lang="en-US" sz="1000" dirty="0"/>
              <a:t>http://localhost:8080/students</a:t>
            </a:r>
            <a:endParaRPr lang="en-US" sz="1000" dirty="0">
              <a:solidFill>
                <a:srgbClr val="3F7F5F"/>
              </a:solidFill>
              <a:latin typeface="Consolas" panose="020B0609020204030204" pitchFamily="49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492028" y="841972"/>
            <a:ext cx="0" cy="3860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+JPA+H2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9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+JPA+HSQLDB (External Database)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6026" y="1298864"/>
            <a:ext cx="2587337" cy="116955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&lt;</a:t>
            </a:r>
            <a:r>
              <a:rPr lang="en-US" sz="1400" dirty="0"/>
              <a:t>dependency&gt;</a:t>
            </a:r>
          </a:p>
          <a:p>
            <a:r>
              <a:rPr lang="en-US" sz="1400" dirty="0"/>
              <a:t>&lt;</a:t>
            </a:r>
            <a:r>
              <a:rPr lang="en-US" sz="1400" dirty="0" err="1"/>
              <a:t>groupId</a:t>
            </a:r>
            <a:r>
              <a:rPr lang="en-US" sz="1400" dirty="0"/>
              <a:t>&gt;</a:t>
            </a:r>
            <a:r>
              <a:rPr lang="en-US" sz="1400" dirty="0" err="1"/>
              <a:t>org.hsqldb</a:t>
            </a:r>
            <a:r>
              <a:rPr lang="en-US" sz="1400" dirty="0"/>
              <a:t>&lt;/</a:t>
            </a:r>
            <a:r>
              <a:rPr lang="en-US" sz="1400" dirty="0" err="1"/>
              <a:t>groupId</a:t>
            </a:r>
            <a:r>
              <a:rPr lang="en-US" sz="1400" dirty="0"/>
              <a:t>&gt;</a:t>
            </a:r>
          </a:p>
          <a:p>
            <a:r>
              <a:rPr lang="en-US" sz="1400" dirty="0"/>
              <a:t>&lt;</a:t>
            </a:r>
            <a:r>
              <a:rPr lang="en-US" sz="1400" dirty="0" err="1"/>
              <a:t>artifactId</a:t>
            </a:r>
            <a:r>
              <a:rPr lang="en-US" sz="1400" dirty="0"/>
              <a:t>&gt;</a:t>
            </a:r>
            <a:r>
              <a:rPr lang="en-US" sz="1400" u="sng" dirty="0" err="1"/>
              <a:t>hsqldb</a:t>
            </a:r>
            <a:r>
              <a:rPr lang="en-US" sz="1400" u="sng" dirty="0"/>
              <a:t>&lt;/</a:t>
            </a:r>
            <a:r>
              <a:rPr lang="en-US" sz="1400" u="sng" dirty="0" err="1"/>
              <a:t>artifactId</a:t>
            </a:r>
            <a:r>
              <a:rPr lang="en-US" sz="1400" u="sng" dirty="0"/>
              <a:t>&gt;</a:t>
            </a:r>
          </a:p>
          <a:p>
            <a:r>
              <a:rPr lang="en-US" sz="1400" u="sng" dirty="0"/>
              <a:t>&lt;version&gt;2.3.2&lt;/version&gt;</a:t>
            </a:r>
          </a:p>
          <a:p>
            <a:r>
              <a:rPr lang="en-US" sz="1400" dirty="0"/>
              <a:t>&lt;/dependency&gt;</a:t>
            </a:r>
            <a:endParaRPr lang="en-US" sz="1400" dirty="0" smtClean="0">
              <a:solidFill>
                <a:srgbClr val="343434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22219" y="892313"/>
            <a:ext cx="9351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343434"/>
                </a:solidFill>
              </a:rPr>
              <a:t>Pom.xml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96492" y="1288473"/>
            <a:ext cx="5640006" cy="16004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 err="1"/>
              <a:t>spring.datasource.driver</a:t>
            </a:r>
            <a:r>
              <a:rPr lang="en-US" sz="1400" dirty="0"/>
              <a:t>-class-name=</a:t>
            </a:r>
            <a:r>
              <a:rPr lang="en-US" sz="1400" dirty="0" err="1"/>
              <a:t>org.hsqldb.jdbcDriver</a:t>
            </a:r>
            <a:endParaRPr lang="en-US" sz="1400" dirty="0"/>
          </a:p>
          <a:p>
            <a:r>
              <a:rPr lang="en-US" sz="1400" dirty="0" err="1" smtClean="0"/>
              <a:t>spring.datasource.password</a:t>
            </a:r>
            <a:r>
              <a:rPr lang="en-US" sz="1400" dirty="0"/>
              <a:t>= </a:t>
            </a:r>
          </a:p>
          <a:p>
            <a:r>
              <a:rPr lang="en-US" sz="1400" dirty="0"/>
              <a:t>spring.datasource.url=</a:t>
            </a:r>
            <a:r>
              <a:rPr lang="en-US" sz="1400" dirty="0" err="1"/>
              <a:t>jdbc:hsqldb:hsql</a:t>
            </a:r>
            <a:r>
              <a:rPr lang="en-US" sz="1400" dirty="0"/>
              <a:t>://</a:t>
            </a:r>
            <a:r>
              <a:rPr lang="en-US" sz="1400" u="sng" dirty="0"/>
              <a:t>localhost/</a:t>
            </a:r>
          </a:p>
          <a:p>
            <a:r>
              <a:rPr lang="en-US" sz="1400" dirty="0" err="1"/>
              <a:t>spring.datasource.username</a:t>
            </a:r>
            <a:r>
              <a:rPr lang="en-US" sz="1400" dirty="0"/>
              <a:t>=SA</a:t>
            </a:r>
          </a:p>
          <a:p>
            <a:r>
              <a:rPr lang="en-US" sz="1400" dirty="0" err="1"/>
              <a:t>spring.jpa.properties.hibernate.dialect</a:t>
            </a:r>
            <a:r>
              <a:rPr lang="en-US" sz="1400" dirty="0"/>
              <a:t> = </a:t>
            </a:r>
            <a:r>
              <a:rPr lang="en-US" sz="1400" dirty="0" err="1"/>
              <a:t>org.hibernate.dialect.HSQLDialect</a:t>
            </a:r>
            <a:endParaRPr lang="en-US" sz="1400" dirty="0"/>
          </a:p>
          <a:p>
            <a:r>
              <a:rPr lang="en-US" sz="1400" dirty="0" err="1"/>
              <a:t>spring.jpa.hibernate.ddl</a:t>
            </a:r>
            <a:r>
              <a:rPr lang="en-US" sz="1400" dirty="0"/>
              <a:t>-auto = create</a:t>
            </a:r>
          </a:p>
          <a:p>
            <a:r>
              <a:rPr lang="en-US" sz="1400" dirty="0" err="1"/>
              <a:t>spring.jpa.show-sql</a:t>
            </a:r>
            <a:r>
              <a:rPr lang="en-US" sz="1400" dirty="0"/>
              <a:t> = </a:t>
            </a:r>
            <a:r>
              <a:rPr lang="en-US" sz="1400" dirty="0" smtClean="0"/>
              <a:t>true</a:t>
            </a:r>
            <a:endParaRPr lang="en-US" sz="1400" dirty="0" smtClean="0">
              <a:solidFill>
                <a:srgbClr val="34343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26528" y="857585"/>
            <a:ext cx="18807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343434"/>
                </a:solidFill>
              </a:rPr>
              <a:t>Application.properties</a:t>
            </a:r>
          </a:p>
        </p:txBody>
      </p:sp>
    </p:spTree>
    <p:extLst>
      <p:ext uri="{BB962C8B-B14F-4D97-AF65-F5344CB8AC3E}">
        <p14:creationId xmlns:p14="http://schemas.microsoft.com/office/powerpoint/2010/main" val="183387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99224"/>
            <a:ext cx="8249840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342900" lvl="0" indent="-342900" eaLnBrk="0" hangingPunct="0">
              <a:spcBef>
                <a:spcPct val="20000"/>
              </a:spcBef>
              <a:defRPr kern="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28033" y="996226"/>
            <a:ext cx="5699498" cy="350865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/>
              <a:t>Introducing Spring Boot</a:t>
            </a:r>
          </a:p>
          <a:p>
            <a:pPr marL="171450" lvl="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 smtClean="0"/>
              <a:t>Features of </a:t>
            </a:r>
            <a:r>
              <a:rPr lang="en-US" sz="1400" dirty="0"/>
              <a:t>Spring Boot</a:t>
            </a:r>
          </a:p>
          <a:p>
            <a:pPr marL="171450" lvl="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/>
              <a:t>Ways to create Spring Boot project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/>
              <a:t>First Spring Boot </a:t>
            </a:r>
            <a:r>
              <a:rPr lang="en-US" sz="1400" dirty="0" smtClean="0"/>
              <a:t>application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 smtClean="0"/>
              <a:t>Standalone project using @</a:t>
            </a:r>
            <a:r>
              <a:rPr lang="en-US" sz="1400" dirty="0" err="1" smtClean="0"/>
              <a:t>Autowired,@Component</a:t>
            </a:r>
            <a:endParaRPr lang="en-US" sz="1400" dirty="0"/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/>
              <a:t>Build REST application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/>
              <a:t>Persisting entities using Data </a:t>
            </a:r>
            <a:r>
              <a:rPr lang="en-US" sz="1400" dirty="0" smtClean="0"/>
              <a:t>JPA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/>
              <a:t>Spring boot customizing configuration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r>
              <a:rPr lang="en-US" sz="1400" dirty="0" smtClean="0"/>
              <a:t>Working </a:t>
            </a:r>
            <a:r>
              <a:rPr lang="en-US" sz="1400" dirty="0"/>
              <a:t>with properties/YML </a:t>
            </a:r>
            <a:r>
              <a:rPr lang="en-US" sz="1400" dirty="0" smtClean="0"/>
              <a:t>file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 Spring </a:t>
            </a:r>
            <a:r>
              <a:rPr lang="en-US" sz="1400" dirty="0"/>
              <a:t>boot - profile 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Spring boot - logging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Exception handling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Spring Cache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Spring boot – Actuator</a:t>
            </a:r>
          </a:p>
          <a:p>
            <a:pPr marL="285750" lvl="0" indent="-285750">
              <a:buFont typeface="Wingdings" panose="05000000000000000000" pitchFamily="2" charset="2"/>
              <a:buChar char="§"/>
            </a:pPr>
            <a:r>
              <a:rPr lang="en-US" sz="1400" dirty="0"/>
              <a:t>Spring boot – basic security</a:t>
            </a:r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4286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REST +JPA+HSQLDB (External Database) – CRUD application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27826" t="20506" r="28133" b="20328"/>
          <a:stretch/>
        </p:blipFill>
        <p:spPr bwMode="auto">
          <a:xfrm>
            <a:off x="314763" y="1351377"/>
            <a:ext cx="3675346" cy="314844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/>
          <p:nvPr/>
        </p:nvPicPr>
        <p:blipFill rotWithShape="1">
          <a:blip r:embed="rId3"/>
          <a:srcRect l="25419" t="13087" r="3391" b="6219"/>
          <a:stretch/>
        </p:blipFill>
        <p:spPr bwMode="auto">
          <a:xfrm>
            <a:off x="4254760" y="1351376"/>
            <a:ext cx="4229735" cy="29302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/>
          <p:cNvSpPr/>
          <p:nvPr/>
        </p:nvSpPr>
        <p:spPr>
          <a:xfrm>
            <a:off x="647272" y="934428"/>
            <a:ext cx="213013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3F7F5F"/>
                </a:solidFill>
                <a:latin typeface="Consolas" panose="020B0609020204030204" pitchFamily="49" charset="0"/>
              </a:rPr>
              <a:t> </a:t>
            </a:r>
            <a:r>
              <a:rPr lang="en-US" sz="1000" dirty="0" smtClean="0">
                <a:solidFill>
                  <a:srgbClr val="3F7F5F"/>
                </a:solidFill>
                <a:latin typeface="Consolas" panose="020B0609020204030204" pitchFamily="49" charset="0"/>
              </a:rPr>
              <a:t>Start HSQLDB server</a:t>
            </a:r>
            <a:endParaRPr lang="en-US" sz="1000" dirty="0">
              <a:solidFill>
                <a:srgbClr val="3F7F5F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60771" y="951267"/>
            <a:ext cx="30245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>
                <a:solidFill>
                  <a:srgbClr val="3F7F5F"/>
                </a:solidFill>
                <a:latin typeface="Consolas" panose="020B0609020204030204" pitchFamily="49" charset="0"/>
              </a:rPr>
              <a:t>start postman &amp; send GET request</a:t>
            </a:r>
          </a:p>
          <a:p>
            <a:r>
              <a:rPr lang="en-US" sz="1000" dirty="0"/>
              <a:t>http://localhost:8080/students</a:t>
            </a:r>
            <a:endParaRPr lang="en-US" sz="1000" dirty="0">
              <a:solidFill>
                <a:srgbClr val="3F7F5F"/>
              </a:solidFill>
              <a:latin typeface="Consolas" panose="020B0609020204030204" pitchFamily="49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130069" y="841664"/>
            <a:ext cx="0" cy="38758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024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8373" y="1009200"/>
            <a:ext cx="7180118" cy="16004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rgbClr val="646464"/>
                </a:solidFill>
                <a:latin typeface="Consolas" panose="020B0609020204030204" pitchFamily="49" charset="0"/>
              </a:rPr>
              <a:t>@</a:t>
            </a:r>
            <a:r>
              <a:rPr lang="en-US" sz="1400" dirty="0" err="1">
                <a:solidFill>
                  <a:srgbClr val="646464"/>
                </a:solidFill>
                <a:latin typeface="Consolas" panose="020B0609020204030204" pitchFamily="49" charset="0"/>
              </a:rPr>
              <a:t>SpringBootApplication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scanBasePackages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2A00FF"/>
                </a:solidFill>
                <a:latin typeface="Consolas" panose="020B0609020204030204" pitchFamily="49" charset="0"/>
              </a:rPr>
              <a:t>"cons"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1400" dirty="0">
                <a:solidFill>
                  <a:srgbClr val="646464"/>
                </a:solidFill>
                <a:latin typeface="Consolas" panose="020B0609020204030204" pitchFamily="49" charset="0"/>
              </a:rPr>
              <a:t>@</a:t>
            </a:r>
            <a:r>
              <a:rPr lang="en-US" sz="1400" dirty="0" err="1">
                <a:solidFill>
                  <a:srgbClr val="646464"/>
                </a:solidFill>
                <a:latin typeface="Consolas" panose="020B0609020204030204" pitchFamily="49" charset="0"/>
              </a:rPr>
              <a:t>PropertySource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(value={</a:t>
            </a:r>
            <a:r>
              <a:rPr lang="en-US" sz="1400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 err="1">
                <a:solidFill>
                  <a:srgbClr val="2A00FF"/>
                </a:solidFill>
                <a:latin typeface="Consolas" panose="020B0609020204030204" pitchFamily="49" charset="0"/>
              </a:rPr>
              <a:t>app.properties</a:t>
            </a:r>
            <a:r>
              <a:rPr lang="en-US" sz="1400" dirty="0">
                <a:solidFill>
                  <a:srgbClr val="2A00FF"/>
                </a:solidFill>
                <a:latin typeface="Consolas" panose="020B0609020204030204" pitchFamily="49" charset="0"/>
              </a:rPr>
              <a:t>"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</a:p>
          <a:p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Application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static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Consolas" panose="020B0609020204030204" pitchFamily="49" charset="0"/>
              </a:rPr>
              <a:t>void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main(String[] </a:t>
            </a:r>
            <a:r>
              <a:rPr lang="en-US" sz="1400" b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SpringApplication.</a:t>
            </a:r>
            <a:r>
              <a:rPr lang="en-US" sz="1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run</a:t>
            </a:r>
            <a:r>
              <a:rPr lang="en-US" sz="1400" i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Application.</a:t>
            </a:r>
            <a:r>
              <a:rPr lang="en-US" sz="1400" b="1" i="1" dirty="0" err="1">
                <a:solidFill>
                  <a:srgbClr val="7F0055"/>
                </a:solidFill>
                <a:latin typeface="Consolas" panose="020B0609020204030204" pitchFamily="49" charset="0"/>
              </a:rPr>
              <a:t>class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b="1" i="1" dirty="0" err="1">
                <a:solidFill>
                  <a:srgbClr val="6A3E3E"/>
                </a:solidFill>
                <a:latin typeface="Consolas" panose="020B0609020204030204" pitchFamily="49" charset="0"/>
              </a:rPr>
              <a:t>args</a:t>
            </a:r>
            <a:r>
              <a:rPr lang="en-US" sz="14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1273" y="3350021"/>
            <a:ext cx="4572000" cy="64633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demo.name=</a:t>
            </a:r>
            <a:r>
              <a:rPr lang="en-US" dirty="0">
                <a:solidFill>
                  <a:srgbClr val="2A00FF"/>
                </a:solidFill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2A00FF"/>
                </a:solidFill>
                <a:latin typeface="Consolas" panose="020B0609020204030204" pitchFamily="49" charset="0"/>
              </a:rPr>
              <a:t>abc</a:t>
            </a:r>
            <a:endParaRPr lang="en-US" dirty="0">
              <a:solidFill>
                <a:srgbClr val="2A00FF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demo.addr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US" u="sng" dirty="0" err="1">
                <a:solidFill>
                  <a:srgbClr val="2A00FF"/>
                </a:solidFill>
                <a:latin typeface="Consolas" panose="020B0609020204030204" pitchFamily="49" charset="0"/>
              </a:rPr>
              <a:t>pune</a:t>
            </a:r>
            <a:endParaRPr lang="en-US" u="sng" dirty="0">
              <a:solidFill>
                <a:srgbClr val="2A00FF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66454" y="2937209"/>
            <a:ext cx="12884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343434"/>
                </a:solidFill>
              </a:rPr>
              <a:t>a</a:t>
            </a:r>
            <a:r>
              <a:rPr lang="en-US" sz="1400" dirty="0" err="1" smtClean="0">
                <a:solidFill>
                  <a:srgbClr val="343434"/>
                </a:solidFill>
              </a:rPr>
              <a:t>pp.properties</a:t>
            </a:r>
            <a:endParaRPr lang="en-US" sz="1400" dirty="0" smtClean="0">
              <a:solidFill>
                <a:srgbClr val="343434"/>
              </a:solidFill>
            </a:endParaRP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647272" y="178198"/>
            <a:ext cx="4039028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boot customizing Configuration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159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61108" y="821159"/>
            <a:ext cx="76892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How to read data from property file </a:t>
            </a:r>
            <a:r>
              <a:rPr lang="en-US" dirty="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using </a:t>
            </a:r>
            <a:r>
              <a:rPr lang="en-US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@</a:t>
            </a:r>
            <a:r>
              <a:rPr lang="en-US" dirty="0" err="1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PropertySource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5124" y="1190491"/>
            <a:ext cx="7429500" cy="353943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 smtClean="0"/>
              <a:t>@</a:t>
            </a:r>
            <a:r>
              <a:rPr lang="en-US" sz="1400" dirty="0" err="1"/>
              <a:t>RestController</a:t>
            </a:r>
            <a:endParaRPr lang="en-US" sz="1400" dirty="0"/>
          </a:p>
          <a:p>
            <a:r>
              <a:rPr lang="en-US" sz="1400" b="1" dirty="0"/>
              <a:t>public class </a:t>
            </a:r>
            <a:r>
              <a:rPr lang="en-US" sz="1400" b="1" dirty="0" err="1"/>
              <a:t>SimpleController</a:t>
            </a:r>
            <a:r>
              <a:rPr lang="en-US" sz="1400" b="1" dirty="0"/>
              <a:t> {</a:t>
            </a:r>
          </a:p>
          <a:p>
            <a:endParaRPr lang="en-US" sz="1400" dirty="0"/>
          </a:p>
          <a:p>
            <a:r>
              <a:rPr lang="en-US" sz="1400" dirty="0"/>
              <a:t>//1) @</a:t>
            </a:r>
            <a:r>
              <a:rPr lang="en-US" sz="1400" dirty="0" err="1"/>
              <a:t>PropertySource</a:t>
            </a:r>
            <a:r>
              <a:rPr lang="en-US" sz="1400" dirty="0"/>
              <a:t> and @Value</a:t>
            </a:r>
          </a:p>
          <a:p>
            <a:endParaRPr lang="en-US" sz="1400" dirty="0"/>
          </a:p>
          <a:p>
            <a:r>
              <a:rPr lang="en-US" sz="1400" dirty="0" smtClean="0"/>
              <a:t> </a:t>
            </a:r>
            <a:r>
              <a:rPr lang="en-US" sz="1400" b="1" dirty="0"/>
              <a:t>@Value(value="${demo.name}")</a:t>
            </a:r>
          </a:p>
          <a:p>
            <a:r>
              <a:rPr lang="en-US" sz="1400" b="1" dirty="0"/>
              <a:t>private String name;</a:t>
            </a:r>
          </a:p>
          <a:p>
            <a:endParaRPr lang="en-US" sz="1400" b="1" dirty="0"/>
          </a:p>
          <a:p>
            <a:r>
              <a:rPr lang="en-US" sz="1400" b="1" dirty="0"/>
              <a:t>@Value(value="${</a:t>
            </a:r>
            <a:r>
              <a:rPr lang="en-US" sz="1400" b="1" dirty="0" err="1"/>
              <a:t>demo.addr</a:t>
            </a:r>
            <a:r>
              <a:rPr lang="en-US" sz="1400" b="1" dirty="0"/>
              <a:t>}")</a:t>
            </a:r>
          </a:p>
          <a:p>
            <a:r>
              <a:rPr lang="en-US" sz="1400" b="1" dirty="0"/>
              <a:t>private String </a:t>
            </a:r>
            <a:r>
              <a:rPr lang="en-US" sz="1400" b="1" u="sng" dirty="0" err="1"/>
              <a:t>addr</a:t>
            </a:r>
            <a:r>
              <a:rPr lang="en-US" sz="1400" b="1" u="sng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@</a:t>
            </a:r>
            <a:r>
              <a:rPr lang="en-US" sz="1400" dirty="0" err="1"/>
              <a:t>GetMapping</a:t>
            </a:r>
            <a:r>
              <a:rPr lang="en-US" sz="1400" dirty="0"/>
              <a:t>(value="/")</a:t>
            </a:r>
          </a:p>
          <a:p>
            <a:r>
              <a:rPr lang="en-US" sz="1400" dirty="0"/>
              <a:t>public String simple() {</a:t>
            </a:r>
          </a:p>
          <a:p>
            <a:r>
              <a:rPr lang="en-US" sz="1400" dirty="0"/>
              <a:t>        </a:t>
            </a:r>
            <a:r>
              <a:rPr lang="en-US" sz="1400" dirty="0" smtClean="0"/>
              <a:t>return</a:t>
            </a:r>
            <a:r>
              <a:rPr lang="en-US" sz="1400" u="sng" dirty="0" smtClean="0"/>
              <a:t> </a:t>
            </a:r>
            <a:r>
              <a:rPr lang="en-US" sz="1400" u="sng" dirty="0"/>
              <a:t>"&lt;h1&gt;"+ name+ "&lt;/h1&gt;" </a:t>
            </a:r>
            <a:endParaRPr lang="en-US" sz="1400" u="sng" dirty="0" smtClean="0"/>
          </a:p>
          <a:p>
            <a:r>
              <a:rPr lang="en-US" sz="1400" u="sng" dirty="0"/>
              <a:t> </a:t>
            </a:r>
            <a:r>
              <a:rPr lang="en-US" sz="1400" u="sng" dirty="0" smtClean="0"/>
              <a:t>           +"&lt;</a:t>
            </a:r>
            <a:r>
              <a:rPr lang="en-US" sz="1400" u="sng" dirty="0"/>
              <a:t>h1&gt;"+</a:t>
            </a:r>
            <a:r>
              <a:rPr lang="en-US" sz="1400" u="sng" dirty="0" err="1"/>
              <a:t>addr</a:t>
            </a:r>
            <a:r>
              <a:rPr lang="en-US" sz="1400" u="sng" dirty="0"/>
              <a:t>+"&lt;/h1&gt;";</a:t>
            </a:r>
          </a:p>
          <a:p>
            <a:r>
              <a:rPr lang="en-US" sz="1400" dirty="0"/>
              <a:t>    </a:t>
            </a:r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3958937" y="1433945"/>
            <a:ext cx="3915687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// 2) @</a:t>
            </a:r>
            <a:r>
              <a:rPr lang="en-US" sz="1400" dirty="0" err="1"/>
              <a:t>PropertySource</a:t>
            </a:r>
            <a:r>
              <a:rPr lang="en-US" sz="1400" dirty="0"/>
              <a:t> and Environment</a:t>
            </a:r>
          </a:p>
          <a:p>
            <a:endParaRPr lang="en-US" sz="1400" dirty="0"/>
          </a:p>
          <a:p>
            <a:r>
              <a:rPr lang="en-US" sz="1400" b="1" dirty="0"/>
              <a:t>@</a:t>
            </a:r>
            <a:r>
              <a:rPr lang="en-US" sz="1400" b="1" dirty="0" err="1"/>
              <a:t>Autowired</a:t>
            </a:r>
            <a:endParaRPr lang="en-US" sz="1400" b="1" dirty="0"/>
          </a:p>
          <a:p>
            <a:r>
              <a:rPr lang="en-US" sz="1400" b="1" dirty="0"/>
              <a:t>Environment </a:t>
            </a:r>
            <a:r>
              <a:rPr lang="en-US" sz="1400" b="1" dirty="0" err="1"/>
              <a:t>env</a:t>
            </a:r>
            <a:r>
              <a:rPr lang="en-US" sz="1400" b="1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@</a:t>
            </a:r>
            <a:r>
              <a:rPr lang="en-US" sz="1400" dirty="0" err="1"/>
              <a:t>GetMapping</a:t>
            </a:r>
            <a:r>
              <a:rPr lang="en-US" sz="1400" dirty="0"/>
              <a:t>(value="/")</a:t>
            </a:r>
          </a:p>
          <a:p>
            <a:r>
              <a:rPr lang="en-US" sz="1400" dirty="0"/>
              <a:t>public String simple() {</a:t>
            </a:r>
          </a:p>
          <a:p>
            <a:r>
              <a:rPr lang="en-US" sz="1400" dirty="0" smtClean="0"/>
              <a:t> </a:t>
            </a:r>
            <a:r>
              <a:rPr lang="en-US" sz="1400" dirty="0"/>
              <a:t>return </a:t>
            </a:r>
            <a:r>
              <a:rPr lang="en-US" sz="1400" dirty="0" smtClean="0"/>
              <a:t>"&lt;</a:t>
            </a:r>
            <a:r>
              <a:rPr lang="en-US" sz="1400" dirty="0"/>
              <a:t>h1</a:t>
            </a:r>
            <a:r>
              <a:rPr lang="en-US" sz="1400" dirty="0" smtClean="0"/>
              <a:t>&gt;"+  </a:t>
            </a:r>
            <a:r>
              <a:rPr lang="en-US" sz="1400" b="1" dirty="0" err="1"/>
              <a:t>env.getProperty</a:t>
            </a:r>
            <a:r>
              <a:rPr lang="en-US" sz="1400" b="1" dirty="0"/>
              <a:t>("demo.name")</a:t>
            </a:r>
            <a:r>
              <a:rPr lang="en-US" sz="1400" dirty="0"/>
              <a:t>+ </a:t>
            </a:r>
            <a:endParaRPr lang="en-US" sz="1400" dirty="0" smtClean="0"/>
          </a:p>
          <a:p>
            <a:r>
              <a:rPr lang="en-US" sz="1400" dirty="0" smtClean="0"/>
              <a:t>"&lt;/</a:t>
            </a:r>
            <a:r>
              <a:rPr lang="en-US" sz="1400" dirty="0"/>
              <a:t>h1&gt;" </a:t>
            </a:r>
            <a:r>
              <a:rPr lang="en-US" sz="1400" dirty="0" smtClean="0"/>
              <a:t>+</a:t>
            </a:r>
          </a:p>
          <a:p>
            <a:r>
              <a:rPr lang="en-US" sz="1400" dirty="0" smtClean="0"/>
              <a:t>"&lt;</a:t>
            </a:r>
            <a:r>
              <a:rPr lang="en-US" sz="1400" dirty="0"/>
              <a:t>h1&gt;"+</a:t>
            </a:r>
            <a:r>
              <a:rPr lang="en-US" sz="1400" b="1" dirty="0" err="1"/>
              <a:t>env.getProperty</a:t>
            </a:r>
            <a:r>
              <a:rPr lang="en-US" sz="1400" b="1" dirty="0"/>
              <a:t>("</a:t>
            </a:r>
            <a:r>
              <a:rPr lang="en-US" sz="1400" b="1" dirty="0" err="1"/>
              <a:t>demo.addr</a:t>
            </a:r>
            <a:r>
              <a:rPr lang="en-US" sz="1400" b="1" dirty="0" smtClean="0"/>
              <a:t>")</a:t>
            </a:r>
            <a:r>
              <a:rPr lang="en-US" sz="1400" dirty="0" smtClean="0"/>
              <a:t>+"&lt; /</a:t>
            </a:r>
            <a:r>
              <a:rPr lang="en-US" sz="1400" dirty="0"/>
              <a:t>h1&gt;";</a:t>
            </a:r>
          </a:p>
          <a:p>
            <a:r>
              <a:rPr lang="en-US" sz="1400" dirty="0"/>
              <a:t>    }</a:t>
            </a:r>
          </a:p>
          <a:p>
            <a:endParaRPr lang="en-US" sz="1400" dirty="0"/>
          </a:p>
          <a:p>
            <a:r>
              <a:rPr lang="en-US" sz="1400" dirty="0"/>
              <a:t>}</a:t>
            </a:r>
            <a:endParaRPr lang="en-US" sz="1400" dirty="0" smtClean="0">
              <a:solidFill>
                <a:srgbClr val="343434"/>
              </a:solidFill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Spring boot customizing Configuration</a:t>
            </a:r>
            <a:endParaRPr lang="en-US" kern="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783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sz="1400" kern="0" dirty="0" smtClean="0">
                <a:solidFill>
                  <a:sysClr val="windowText" lastClr="000000"/>
                </a:solidFill>
              </a:rPr>
              <a:t>Spring boot customizing Configuration</a:t>
            </a:r>
            <a:endParaRPr lang="en-US" sz="1400" kern="0" dirty="0">
              <a:solidFill>
                <a:sysClr val="windowText" lastClr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5883" y="973921"/>
            <a:ext cx="336502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How to change </a:t>
            </a:r>
            <a:r>
              <a:rPr lang="en-US" sz="1400" dirty="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Spring Boot banner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495883" y="1416992"/>
            <a:ext cx="346441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spring.banner.location=</a:t>
            </a:r>
            <a:r>
              <a:rPr lang="en-US" sz="1400" dirty="0">
                <a:solidFill>
                  <a:srgbClr val="2A00F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banner.txt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495883" y="1880845"/>
            <a:ext cx="4107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343434"/>
                </a:solidFill>
              </a:rPr>
              <a:t>Note : Create banner.txt in </a:t>
            </a:r>
            <a:r>
              <a:rPr lang="en-US" sz="1400" dirty="0" err="1" smtClean="0">
                <a:solidFill>
                  <a:srgbClr val="343434"/>
                </a:solidFill>
              </a:rPr>
              <a:t>src</a:t>
            </a:r>
            <a:r>
              <a:rPr lang="en-US" sz="1400" dirty="0" smtClean="0">
                <a:solidFill>
                  <a:srgbClr val="343434"/>
                </a:solidFill>
              </a:rPr>
              <a:t>/main/resources folder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71498" y="2599702"/>
            <a:ext cx="29674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How to change server port no</a:t>
            </a:r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571498" y="3043591"/>
            <a:ext cx="17748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solidFill>
                  <a:srgbClr val="000000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server.port</a:t>
            </a:r>
            <a:r>
              <a:rPr lang="en-US" sz="1400" dirty="0">
                <a:solidFill>
                  <a:srgbClr val="000000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=</a:t>
            </a:r>
            <a:r>
              <a:rPr lang="en-US" sz="1400" dirty="0">
                <a:solidFill>
                  <a:srgbClr val="2A00F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8090</a:t>
            </a:r>
            <a:endParaRPr lang="en-US" sz="1400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0" y="2317173"/>
            <a:ext cx="9216736" cy="51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24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71097" y="907799"/>
            <a:ext cx="59349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How to change </a:t>
            </a:r>
            <a:r>
              <a:rPr lang="en-US" sz="1400" dirty="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tomcat default embedded server </a:t>
            </a:r>
            <a:r>
              <a:rPr lang="en-US" sz="1400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to Jetty</a:t>
            </a:r>
            <a:r>
              <a:rPr lang="en-US" sz="1400" u="sng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 </a:t>
            </a:r>
            <a:endParaRPr lang="en-US" sz="1400" u="sng" dirty="0" smtClean="0">
              <a:solidFill>
                <a:srgbClr val="3F7F5F"/>
              </a:solidFill>
              <a:highlight>
                <a:srgbClr val="E8F2FE"/>
              </a:highlight>
              <a:latin typeface="Consolas" panose="020B0609020204030204" pitchFamily="49" charset="0"/>
            </a:endParaRPr>
          </a:p>
          <a:p>
            <a:r>
              <a:rPr lang="en-US" sz="1400" u="sng" dirty="0" smtClean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(</a:t>
            </a:r>
            <a:r>
              <a:rPr lang="en-US" sz="1400" u="sng" dirty="0">
                <a:solidFill>
                  <a:srgbClr val="3F7F5F"/>
                </a:solidFill>
                <a:highlight>
                  <a:srgbClr val="E8F2FE"/>
                </a:highlight>
                <a:latin typeface="Consolas" panose="020B0609020204030204" pitchFamily="49" charset="0"/>
              </a:rPr>
              <a:t>Exclusion of Tomcat(in pom.xml file)</a:t>
            </a:r>
            <a:endParaRPr lang="en-US" sz="1400" dirty="0"/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sz="1400" kern="0" dirty="0" smtClean="0">
                <a:solidFill>
                  <a:sysClr val="windowText" lastClr="000000"/>
                </a:solidFill>
              </a:rPr>
              <a:t>Spring boot customizing Configuration</a:t>
            </a:r>
            <a:endParaRPr lang="en-US" sz="1400" kern="0" dirty="0">
              <a:solidFill>
                <a:sysClr val="windowText" lastClr="00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71097" y="1541774"/>
            <a:ext cx="5496354" cy="31700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org.springframework.boot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spring-boot-starter-web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exclusions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exclusion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org.springframework.boot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spring-boot-starter-tomcat</a:t>
            </a:r>
            <a:r>
              <a:rPr lang="en-US" sz="1400" u="sng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u="sng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exclusion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exclusions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org.springframework.boot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spring-boot-starter-</a:t>
            </a:r>
            <a:r>
              <a:rPr lang="en-US" sz="1400" u="sng" dirty="0">
                <a:solidFill>
                  <a:srgbClr val="000000"/>
                </a:solidFill>
                <a:latin typeface="Consolas" panose="020B0609020204030204" pitchFamily="49" charset="0"/>
              </a:rPr>
              <a:t>jetty</a:t>
            </a:r>
            <a:r>
              <a:rPr lang="en-US" sz="1400" u="sng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u="sng" dirty="0" err="1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u="sng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54245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Working with properties/YML file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5436360" cy="2123658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Spring uses convention over configuration</a:t>
            </a:r>
          </a:p>
          <a:p>
            <a:r>
              <a:rPr lang="en-US" dirty="0"/>
              <a:t>Still want customization then solution is property/YML files</a:t>
            </a:r>
          </a:p>
          <a:p>
            <a:r>
              <a:rPr lang="en-US" dirty="0"/>
              <a:t>YML is a superset of JSON which is proven alternative to property files.</a:t>
            </a:r>
          </a:p>
          <a:p>
            <a:r>
              <a:rPr lang="en-US" dirty="0"/>
              <a:t>What we can customize using these files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Change the server port number using </a:t>
            </a:r>
            <a:r>
              <a:rPr lang="en-US" sz="1200" dirty="0" err="1"/>
              <a:t>server.port</a:t>
            </a:r>
            <a:r>
              <a:rPr lang="en-US" sz="1200" dirty="0"/>
              <a:t>=8081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Change the context path using </a:t>
            </a:r>
            <a:r>
              <a:rPr lang="en-US" sz="1200" dirty="0" err="1"/>
              <a:t>server.contextPath</a:t>
            </a:r>
            <a:r>
              <a:rPr lang="en-US" sz="1200" dirty="0"/>
              <a:t>=/</a:t>
            </a:r>
            <a:r>
              <a:rPr lang="en-US" sz="1200" dirty="0" err="1"/>
              <a:t>myapp</a:t>
            </a:r>
            <a:endParaRPr lang="en-US" sz="1200" dirty="0"/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Provide the database details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Provide logging information( </a:t>
            </a:r>
            <a:r>
              <a:rPr lang="en-US" sz="1200" dirty="0" err="1"/>
              <a:t>logging.level.org.hibernate.SQL</a:t>
            </a:r>
            <a:r>
              <a:rPr lang="en-US" sz="1200" dirty="0"/>
              <a:t>=debug )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Turn-off banner : </a:t>
            </a:r>
            <a:r>
              <a:rPr lang="en-US" sz="1200" dirty="0" err="1"/>
              <a:t>spring.main.banner</a:t>
            </a:r>
            <a:r>
              <a:rPr lang="en-US" sz="1200" dirty="0"/>
              <a:t>-mode=off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1200" dirty="0"/>
              <a:t>More info on web site with context as “Common application properties”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28271" y="3552824"/>
            <a:ext cx="1057704" cy="46166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343434"/>
                </a:solidFill>
              </a:rPr>
              <a:t>server:</a:t>
            </a:r>
          </a:p>
          <a:p>
            <a:r>
              <a:rPr lang="en-US" sz="1200" dirty="0">
                <a:solidFill>
                  <a:srgbClr val="343434"/>
                </a:solidFill>
              </a:rPr>
              <a:t> port: 8090</a:t>
            </a:r>
            <a:endParaRPr lang="en-US" sz="1200" dirty="0" smtClean="0">
              <a:solidFill>
                <a:srgbClr val="343434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52500" y="3119050"/>
            <a:ext cx="13620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rgbClr val="343434"/>
                </a:solidFill>
              </a:rPr>
              <a:t>application.yml</a:t>
            </a:r>
            <a:endParaRPr lang="en-US" sz="1200" dirty="0" smtClean="0">
              <a:solidFill>
                <a:srgbClr val="343434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90520" y="3552824"/>
            <a:ext cx="1410129" cy="27699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343434"/>
                </a:solidFill>
              </a:rPr>
              <a:t>s</a:t>
            </a:r>
            <a:r>
              <a:rPr lang="en-US" sz="1200" dirty="0" err="1" smtClean="0">
                <a:solidFill>
                  <a:srgbClr val="343434"/>
                </a:solidFill>
              </a:rPr>
              <a:t>erver.port</a:t>
            </a:r>
            <a:r>
              <a:rPr lang="en-US" sz="1200" dirty="0" smtClean="0">
                <a:solidFill>
                  <a:srgbClr val="343434"/>
                </a:solidFill>
              </a:rPr>
              <a:t>= </a:t>
            </a:r>
            <a:r>
              <a:rPr lang="en-US" sz="1200" dirty="0">
                <a:solidFill>
                  <a:srgbClr val="343434"/>
                </a:solidFill>
              </a:rPr>
              <a:t>8090</a:t>
            </a:r>
            <a:endParaRPr lang="en-US" sz="1200" dirty="0" smtClean="0">
              <a:solidFill>
                <a:srgbClr val="343434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14750" y="3119050"/>
            <a:ext cx="1695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>
                <a:solidFill>
                  <a:srgbClr val="343434"/>
                </a:solidFill>
              </a:rPr>
              <a:t>application.properties</a:t>
            </a:r>
            <a:endParaRPr lang="en-US" sz="1200" dirty="0" smtClean="0">
              <a:solidFill>
                <a:srgbClr val="3434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26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20882" y="1002365"/>
            <a:ext cx="6359236" cy="310854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400" dirty="0">
                <a:latin typeface="Consolas" panose="020B0609020204030204" pitchFamily="49" charset="0"/>
              </a:rPr>
              <a:t>spring: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datasource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driver-class-name: </a:t>
            </a:r>
            <a:r>
              <a:rPr lang="en-US" sz="1400" dirty="0" err="1">
                <a:latin typeface="Consolas" panose="020B0609020204030204" pitchFamily="49" charset="0"/>
              </a:rPr>
              <a:t>org.hsqldb.jdbcDriver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  password: 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url: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jdbc:hsqldb:hsql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://localhost/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username: SA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jpa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properties: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hibernate: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 dialect: </a:t>
            </a:r>
            <a:r>
              <a:rPr lang="en-US" sz="1400" dirty="0" err="1">
                <a:latin typeface="Consolas" panose="020B0609020204030204" pitchFamily="49" charset="0"/>
              </a:rPr>
              <a:t>org.hibernate.dialect.HSQLDialect</a:t>
            </a:r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hibernate: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ddl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-auto: create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show-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 true  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 </a:t>
            </a:r>
          </a:p>
        </p:txBody>
      </p:sp>
      <p:sp>
        <p:nvSpPr>
          <p:cNvPr id="3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 smtClean="0">
                <a:solidFill>
                  <a:sysClr val="windowText" lastClr="000000"/>
                </a:solidFill>
              </a:rPr>
              <a:t> Example of YML </a:t>
            </a:r>
            <a:r>
              <a:rPr lang="en-US" kern="0" dirty="0">
                <a:solidFill>
                  <a:sysClr val="windowText" lastClr="000000"/>
                </a:solidFill>
              </a:rPr>
              <a:t>file</a:t>
            </a:r>
          </a:p>
        </p:txBody>
      </p:sp>
    </p:spTree>
    <p:extLst>
      <p:ext uri="{BB962C8B-B14F-4D97-AF65-F5344CB8AC3E}">
        <p14:creationId xmlns:p14="http://schemas.microsoft.com/office/powerpoint/2010/main" val="239595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Add Profiles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7465890" cy="1569660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What is profile?</a:t>
            </a:r>
          </a:p>
          <a:p>
            <a:r>
              <a:rPr lang="en-US" dirty="0"/>
              <a:t>Solution  - Spring Boot supports for managing profiles with the help of property/YML files.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Example - application-{profile}.{</a:t>
            </a:r>
            <a:r>
              <a:rPr lang="en-US" sz="1200" dirty="0" err="1"/>
              <a:t>properties|yml</a:t>
            </a:r>
            <a:r>
              <a:rPr lang="en-US" sz="1200" dirty="0"/>
              <a:t>}</a:t>
            </a:r>
          </a:p>
          <a:p>
            <a:r>
              <a:rPr lang="en-US" dirty="0"/>
              <a:t>In Spring Boot, it picks the files using below order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application-{profile}.{</a:t>
            </a:r>
            <a:r>
              <a:rPr lang="en-US" sz="1200" dirty="0" err="1"/>
              <a:t>properties|yml</a:t>
            </a:r>
            <a:r>
              <a:rPr lang="en-US" sz="1200" dirty="0"/>
              <a:t>}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application.{</a:t>
            </a:r>
            <a:r>
              <a:rPr lang="en-US" sz="1200" dirty="0" err="1"/>
              <a:t>properties|yml</a:t>
            </a:r>
            <a:r>
              <a:rPr lang="en-US" sz="1200" dirty="0"/>
              <a:t>}</a:t>
            </a:r>
          </a:p>
          <a:p>
            <a:r>
              <a:rPr lang="en-US" dirty="0"/>
              <a:t>Profile activation – We can activate the profile using system properties or mentioning them in property or </a:t>
            </a:r>
            <a:r>
              <a:rPr lang="en-US" dirty="0" err="1"/>
              <a:t>yml</a:t>
            </a:r>
            <a:r>
              <a:rPr lang="en-US" dirty="0"/>
              <a:t> file.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spring.profiles.active</a:t>
            </a:r>
            <a:r>
              <a:rPr lang="en-US" sz="1200" dirty="0"/>
              <a:t>=dev</a:t>
            </a:r>
          </a:p>
        </p:txBody>
      </p:sp>
    </p:spTree>
    <p:extLst>
      <p:ext uri="{BB962C8B-B14F-4D97-AF65-F5344CB8AC3E}">
        <p14:creationId xmlns:p14="http://schemas.microsoft.com/office/powerpoint/2010/main" val="242433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Add logging using </a:t>
            </a:r>
            <a:r>
              <a:rPr lang="en-US" kern="0" dirty="0" err="1">
                <a:solidFill>
                  <a:sysClr val="windowText" lastClr="000000"/>
                </a:solidFill>
              </a:rPr>
              <a:t>logback</a:t>
            </a:r>
            <a:r>
              <a:rPr lang="en-US" kern="0" dirty="0">
                <a:solidFill>
                  <a:sysClr val="windowText" lastClr="000000"/>
                </a:solidFill>
              </a:rPr>
              <a:t> framework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7219412" cy="1754326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Spring Boot uses Common Logging for all internal logging, but leaves the underlying log implementation open.</a:t>
            </a:r>
          </a:p>
          <a:p>
            <a:r>
              <a:rPr lang="en-US" dirty="0"/>
              <a:t>Default configuration are provided for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Java </a:t>
            </a:r>
            <a:r>
              <a:rPr lang="en-US" sz="1200" dirty="0" err="1"/>
              <a:t>Util</a:t>
            </a:r>
            <a:r>
              <a:rPr lang="en-US" sz="1200" dirty="0"/>
              <a:t> Logging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Log4J2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Logback</a:t>
            </a:r>
            <a:endParaRPr lang="en-US" sz="1200" dirty="0"/>
          </a:p>
          <a:p>
            <a:r>
              <a:rPr lang="en-US" sz="1200" dirty="0"/>
              <a:t>In each case loggers are pre-configured to use console output with optional file output.</a:t>
            </a:r>
          </a:p>
          <a:p>
            <a:r>
              <a:rPr lang="en-US" dirty="0"/>
              <a:t>Log Format – The default log output from Spring Boot looks like this :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32CE1A9A-7EEB-4F8C-BE05-3C88D4894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7948"/>
            <a:ext cx="9144000" cy="14115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D171133-61DC-4B4E-87BD-D4710B4D30C8}"/>
              </a:ext>
            </a:extLst>
          </p:cNvPr>
          <p:cNvSpPr txBox="1"/>
          <p:nvPr/>
        </p:nvSpPr>
        <p:spPr>
          <a:xfrm>
            <a:off x="383626" y="3734281"/>
            <a:ext cx="5590505" cy="1384995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Console output :-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Default option to write log messages as they are written.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By default ERROR, WARN and INFO level messages are logged.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You can enable DEBUG by adding debug=true in </a:t>
            </a:r>
            <a:r>
              <a:rPr lang="en-US" sz="1200" dirty="0" err="1"/>
              <a:t>application.properties</a:t>
            </a:r>
            <a:r>
              <a:rPr lang="en-US" sz="1200" dirty="0"/>
              <a:t> file.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You can change the color coding for logs.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974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Add logging using </a:t>
            </a:r>
            <a:r>
              <a:rPr lang="en-US" kern="0" dirty="0" err="1">
                <a:solidFill>
                  <a:sysClr val="windowText" lastClr="000000"/>
                </a:solidFill>
              </a:rPr>
              <a:t>logback</a:t>
            </a:r>
            <a:r>
              <a:rPr lang="en-US" kern="0" dirty="0">
                <a:solidFill>
                  <a:sysClr val="windowText" lastClr="000000"/>
                </a:solidFill>
              </a:rPr>
              <a:t> framework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02170" y="943420"/>
            <a:ext cx="9163342" cy="3970318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File Output 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By default Spring Boot will only log to the console and will not write to the log files.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Specify </a:t>
            </a:r>
            <a:r>
              <a:rPr lang="en-US" sz="1200" dirty="0" err="1"/>
              <a:t>logging.file</a:t>
            </a:r>
            <a:r>
              <a:rPr lang="en-US" sz="1200" dirty="0"/>
              <a:t> or </a:t>
            </a:r>
            <a:r>
              <a:rPr lang="en-US" sz="1200" dirty="0" err="1"/>
              <a:t>logging.path</a:t>
            </a:r>
            <a:r>
              <a:rPr lang="en-US" sz="1200" dirty="0"/>
              <a:t> property in </a:t>
            </a:r>
            <a:r>
              <a:rPr lang="en-US" sz="1200" dirty="0" err="1"/>
              <a:t>application.properties</a:t>
            </a:r>
            <a:r>
              <a:rPr lang="en-US" sz="1200" dirty="0"/>
              <a:t> to write logs to file in addition with console output.</a:t>
            </a:r>
          </a:p>
          <a:p>
            <a:r>
              <a:rPr lang="en-US" dirty="0"/>
              <a:t>Specify Log Levels :-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We can specify log levels using </a:t>
            </a:r>
            <a:r>
              <a:rPr lang="en-US" sz="1200" dirty="0" err="1"/>
              <a:t>application.properties</a:t>
            </a:r>
            <a:r>
              <a:rPr lang="en-US" sz="1200" dirty="0"/>
              <a:t>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Examples –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logging.level.root</a:t>
            </a:r>
            <a:r>
              <a:rPr lang="en-US" sz="1200" dirty="0"/>
              <a:t>=WARN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logging.level.org.springframework.web</a:t>
            </a:r>
            <a:r>
              <a:rPr lang="en-US" sz="1200" dirty="0"/>
              <a:t>=DEBUG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logging.level.org.hibernate</a:t>
            </a:r>
            <a:r>
              <a:rPr lang="en-US" sz="1200" dirty="0"/>
              <a:t>=ERROR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r>
              <a:rPr lang="en-US" dirty="0"/>
              <a:t>Custom log configuration using </a:t>
            </a:r>
            <a:r>
              <a:rPr lang="en-US" dirty="0" err="1"/>
              <a:t>Logback</a:t>
            </a:r>
            <a:r>
              <a:rPr lang="en-US" dirty="0"/>
              <a:t> file 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Spring Boot search </a:t>
            </a:r>
            <a:r>
              <a:rPr lang="en-US" sz="1200" dirty="0" smtClean="0"/>
              <a:t>logback-spring.xml </a:t>
            </a:r>
            <a:r>
              <a:rPr lang="en-US" sz="1200" dirty="0"/>
              <a:t>or logback.xml file on </a:t>
            </a:r>
            <a:r>
              <a:rPr lang="en-US" sz="1200" dirty="0" err="1"/>
              <a:t>classpath</a:t>
            </a:r>
            <a:r>
              <a:rPr lang="en-US" sz="1200" dirty="0"/>
              <a:t> and use it for log configuration.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 err="1"/>
              <a:t>Logback</a:t>
            </a:r>
            <a:r>
              <a:rPr lang="en-US" sz="1200" dirty="0"/>
              <a:t> </a:t>
            </a:r>
            <a:r>
              <a:rPr lang="en-US" sz="1200" dirty="0" err="1"/>
              <a:t>Extention</a:t>
            </a:r>
            <a:r>
              <a:rPr lang="en-US" sz="1200" dirty="0"/>
              <a:t> :-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dirty="0"/>
              <a:t>Profile specific configuration – 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sz="1200" dirty="0"/>
              <a:t>We can specify &lt;</a:t>
            </a:r>
            <a:r>
              <a:rPr lang="en-US" sz="1200" dirty="0" err="1"/>
              <a:t>springProfile</a:t>
            </a:r>
            <a:r>
              <a:rPr lang="en-US" sz="1200" dirty="0"/>
              <a:t>&gt; tag which allows us to optionally include or exclude sections of configuration based</a:t>
            </a:r>
          </a:p>
          <a:p>
            <a:pPr lvl="2"/>
            <a:r>
              <a:rPr lang="en-US" sz="1200" dirty="0"/>
              <a:t> on active Spring profiles.</a:t>
            </a:r>
          </a:p>
          <a:p>
            <a:pPr lvl="2"/>
            <a:r>
              <a:rPr lang="en-US" sz="1200" dirty="0"/>
              <a:t>Example - &lt;</a:t>
            </a:r>
            <a:r>
              <a:rPr lang="en-US" sz="1200" dirty="0" err="1"/>
              <a:t>springProfile</a:t>
            </a:r>
            <a:r>
              <a:rPr lang="en-US" sz="1200" dirty="0"/>
              <a:t> name=“dev, staging”&gt; Configuration will take effect when profiles set to dev or staging&lt;/</a:t>
            </a:r>
            <a:r>
              <a:rPr lang="en-US" sz="1200" dirty="0" err="1"/>
              <a:t>springProfile</a:t>
            </a:r>
            <a:r>
              <a:rPr lang="en-US" sz="1200" dirty="0"/>
              <a:t>&gt;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sz="1200" dirty="0"/>
              <a:t>Environment Properties :-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sz="1200" dirty="0"/>
              <a:t>We can specify &lt;</a:t>
            </a:r>
            <a:r>
              <a:rPr lang="en-US" sz="1200" dirty="0" err="1"/>
              <a:t>springProperty</a:t>
            </a:r>
            <a:r>
              <a:rPr lang="en-US" sz="1200" dirty="0"/>
              <a:t>&gt; tag which allows us to surface properties from the spring </a:t>
            </a:r>
            <a:r>
              <a:rPr lang="en-US" sz="1200" dirty="0" err="1"/>
              <a:t>Envonrment</a:t>
            </a:r>
            <a:r>
              <a:rPr lang="en-US" sz="1200" dirty="0"/>
              <a:t> for use </a:t>
            </a:r>
          </a:p>
          <a:p>
            <a:pPr lvl="3"/>
            <a:r>
              <a:rPr lang="en-US" sz="1200" dirty="0"/>
              <a:t>within </a:t>
            </a:r>
            <a:r>
              <a:rPr lang="en-US" sz="1200" dirty="0" err="1"/>
              <a:t>logback</a:t>
            </a:r>
            <a:r>
              <a:rPr lang="en-US" sz="1200" dirty="0"/>
              <a:t>.</a:t>
            </a:r>
          </a:p>
          <a:p>
            <a:pPr lvl="2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5549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7146" y="901928"/>
            <a:ext cx="804101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The Spring team decided they wanted to provide developers with some utilities which relatively automate the configuration procedures and speeds up the process of building and deploying </a:t>
            </a:r>
            <a:r>
              <a:rPr lang="en-US" sz="1400" b="1" i="1" dirty="0" smtClean="0"/>
              <a:t>Spring </a:t>
            </a:r>
            <a:r>
              <a:rPr lang="en-US" sz="1400" dirty="0" smtClean="0"/>
              <a:t>applications</a:t>
            </a:r>
            <a:r>
              <a:rPr lang="en-US" sz="1400" dirty="0"/>
              <a:t>, so they invented </a:t>
            </a:r>
            <a:r>
              <a:rPr lang="en-US" sz="1400" b="1" i="1" dirty="0"/>
              <a:t>Spring Boot</a:t>
            </a:r>
            <a:r>
              <a:rPr lang="en-US" sz="1400" dirty="0"/>
              <a:t>.</a:t>
            </a:r>
          </a:p>
          <a:p>
            <a:r>
              <a:rPr lang="en-US" sz="1400" dirty="0"/>
              <a:t/>
            </a:r>
            <a:br>
              <a:rPr lang="en-US" sz="1400" dirty="0"/>
            </a:br>
            <a:endParaRPr lang="en-US" sz="14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smtClean="0"/>
              <a:t>Spring </a:t>
            </a:r>
            <a:r>
              <a:rPr lang="en-US" sz="1400" dirty="0"/>
              <a:t>Boot makes it easy to create stand-alone, </a:t>
            </a:r>
            <a:r>
              <a:rPr lang="en-US" sz="1400" dirty="0" smtClean="0"/>
              <a:t>production-ready </a:t>
            </a:r>
            <a:r>
              <a:rPr lang="en-US" sz="1400" dirty="0"/>
              <a:t>Spring based Applications that you can “just run”. </a:t>
            </a:r>
            <a:endParaRPr lang="en-US" sz="1400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 smtClean="0"/>
              <a:t>Spring boot  provide </a:t>
            </a:r>
            <a:r>
              <a:rPr lang="en-US" sz="1400" dirty="0"/>
              <a:t>an opinionated view of the Spring platform and third-party libraries so you can get started with minimum fuss. Most Spring Boot applications need very little Spring configuration</a:t>
            </a:r>
            <a:r>
              <a:rPr lang="en-US" sz="1400" dirty="0" smtClean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dirty="0"/>
          </a:p>
          <a:p>
            <a:endParaRPr lang="en-US" sz="1400" dirty="0" smtClean="0"/>
          </a:p>
          <a:p>
            <a:endParaRPr lang="en-US" sz="1400" dirty="0"/>
          </a:p>
          <a:p>
            <a:r>
              <a:rPr lang="en-US" sz="1400" dirty="0" smtClean="0"/>
              <a:t>The </a:t>
            </a:r>
            <a:r>
              <a:rPr lang="en-US" sz="1400" dirty="0"/>
              <a:t>diagram </a:t>
            </a:r>
            <a:r>
              <a:rPr lang="en-US" sz="1400" dirty="0" smtClean="0"/>
              <a:t>shows </a:t>
            </a:r>
            <a:r>
              <a:rPr lang="en-US" sz="1400" dirty="0"/>
              <a:t>Spring Boot as a point of focus </a:t>
            </a:r>
            <a:endParaRPr lang="en-US" sz="1400" dirty="0" smtClean="0"/>
          </a:p>
          <a:p>
            <a:r>
              <a:rPr lang="en-US" sz="1400" dirty="0" smtClean="0"/>
              <a:t> on </a:t>
            </a:r>
            <a:r>
              <a:rPr lang="en-US" sz="1400" dirty="0"/>
              <a:t>the larger Spring ecosystem. </a:t>
            </a:r>
            <a:endParaRPr lang="en-US" sz="1400" dirty="0" smtClean="0"/>
          </a:p>
          <a:p>
            <a:r>
              <a:rPr lang="en-US" sz="1400" dirty="0" smtClean="0"/>
              <a:t> It </a:t>
            </a:r>
            <a:r>
              <a:rPr lang="en-US" sz="1400" dirty="0"/>
              <a:t>presents a small surface area for users to approach </a:t>
            </a:r>
            <a:endParaRPr lang="en-US" sz="1400" dirty="0" smtClean="0"/>
          </a:p>
          <a:p>
            <a:r>
              <a:rPr lang="en-US" sz="1400" dirty="0" smtClean="0"/>
              <a:t> and </a:t>
            </a:r>
            <a:r>
              <a:rPr lang="en-US" sz="1400" dirty="0"/>
              <a:t>extract value from the rest of Spring</a:t>
            </a:r>
            <a:endParaRPr lang="en-US" sz="1400" dirty="0" smtClean="0"/>
          </a:p>
          <a:p>
            <a:endParaRPr lang="en-US" sz="1400" dirty="0" smtClean="0"/>
          </a:p>
          <a:p>
            <a:endParaRPr lang="en-US" sz="1400" dirty="0"/>
          </a:p>
        </p:txBody>
      </p:sp>
      <p:sp>
        <p:nvSpPr>
          <p:cNvPr id="3" name="Rectangle 2"/>
          <p:cNvSpPr/>
          <p:nvPr/>
        </p:nvSpPr>
        <p:spPr>
          <a:xfrm>
            <a:off x="713648" y="169178"/>
            <a:ext cx="2405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Introducing Spring Boot</a:t>
            </a:r>
          </a:p>
        </p:txBody>
      </p:sp>
      <p:pic>
        <p:nvPicPr>
          <p:cNvPr id="1026" name="Picture 2" descr="Spring Boot in Contex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954" y="3016453"/>
            <a:ext cx="1819139" cy="177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249" y="85028"/>
            <a:ext cx="1208033" cy="6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98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Integrate  Spring cache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6138041" y="941004"/>
            <a:ext cx="2932388" cy="249299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sz="1200" dirty="0"/>
              <a:t>Enable  cache infrastructure using @</a:t>
            </a:r>
            <a:r>
              <a:rPr lang="en-US" sz="1200" dirty="0" err="1"/>
              <a:t>EnableCaching</a:t>
            </a:r>
            <a:r>
              <a:rPr lang="en-US" sz="1200" dirty="0"/>
              <a:t> annotation</a:t>
            </a:r>
          </a:p>
          <a:p>
            <a:r>
              <a:rPr lang="en-US" dirty="0"/>
              <a:t>Specify @Cacheable annotation on method whose result you want to cache</a:t>
            </a:r>
            <a:r>
              <a:rPr lang="en-US" sz="1200" dirty="0"/>
              <a:t>.</a:t>
            </a:r>
          </a:p>
          <a:p>
            <a:r>
              <a:rPr lang="en-US" dirty="0"/>
              <a:t>You can also use the standard JSR-107(</a:t>
            </a:r>
            <a:r>
              <a:rPr lang="en-US" dirty="0" err="1"/>
              <a:t>Jcache</a:t>
            </a:r>
            <a:r>
              <a:rPr lang="en-US" dirty="0"/>
              <a:t>) annotations(@</a:t>
            </a:r>
            <a:r>
              <a:rPr lang="en-US" dirty="0" err="1"/>
              <a:t>CacheResult</a:t>
            </a:r>
            <a:r>
              <a:rPr lang="en-US" dirty="0"/>
              <a:t>) transparently.</a:t>
            </a:r>
          </a:p>
          <a:p>
            <a:r>
              <a:rPr lang="en-US" sz="1200" dirty="0"/>
              <a:t>Spring Boot will </a:t>
            </a:r>
            <a:r>
              <a:rPr lang="en-US" dirty="0"/>
              <a:t>auto-configure “Simple Provider” that uses concurrent maps in memory.</a:t>
            </a:r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998CD2D-CB90-4C3A-8D7A-45B860582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30" y="3550854"/>
            <a:ext cx="4143375" cy="12287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BCAAC1B-50C5-40D2-823D-E7B96C5366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484" y="941004"/>
            <a:ext cx="5448300" cy="2524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58CB7D51-73FE-4306-99B2-B6B7D8069A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6895" y="3585901"/>
            <a:ext cx="4957106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81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Integrate Spring Security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3768980" cy="1200329"/>
          </a:xfrm>
          <a:prstGeom prst="rect">
            <a:avLst/>
          </a:prstGeom>
          <a:noFill/>
          <a:ln w="3175"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Why its needed?</a:t>
            </a:r>
          </a:p>
          <a:p>
            <a:r>
              <a:rPr lang="en-US" dirty="0"/>
              <a:t>What is Spring Security?</a:t>
            </a:r>
          </a:p>
          <a:p>
            <a:r>
              <a:rPr lang="en-US" dirty="0"/>
              <a:t>Supports to Basic authentication, LDAP, OAuth, SAML</a:t>
            </a:r>
          </a:p>
          <a:p>
            <a:r>
              <a:rPr lang="en-US" dirty="0"/>
              <a:t>How to enable it in Spring Boot?</a:t>
            </a:r>
          </a:p>
          <a:p>
            <a:r>
              <a:rPr lang="en-US" dirty="0"/>
              <a:t>Basic Authentication using in-memory implementation.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518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198"/>
            <a:ext cx="8249840" cy="381000"/>
          </a:xfrm>
          <a:prstGeom prst="rect">
            <a:avLst/>
          </a:prstGeom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</a:pPr>
            <a:r>
              <a:rPr lang="en-US" kern="0" dirty="0">
                <a:solidFill>
                  <a:sysClr val="windowText" lastClr="000000"/>
                </a:solidFill>
              </a:rPr>
              <a:t>Actuator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0541F52A-0DE4-4C16-9D76-F1F46842743A}"/>
              </a:ext>
            </a:extLst>
          </p:cNvPr>
          <p:cNvSpPr txBox="1"/>
          <p:nvPr/>
        </p:nvSpPr>
        <p:spPr>
          <a:xfrm>
            <a:off x="378372" y="954306"/>
            <a:ext cx="8518740" cy="2862322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L="171450" lvl="0" indent="-171450">
              <a:buFont typeface="Wingdings" pitchFamily="2" charset="2"/>
              <a:buChar char="§"/>
              <a:tabLst>
                <a:tab pos="114300" algn="l"/>
              </a:tabLst>
              <a:defRPr sz="1200"/>
            </a:lvl1pPr>
          </a:lstStyle>
          <a:p>
            <a:r>
              <a:rPr lang="en-US" dirty="0"/>
              <a:t>Provides production ready features (non-functional) to help you monitor and mange your application.</a:t>
            </a:r>
          </a:p>
          <a:p>
            <a:r>
              <a:rPr lang="en-US" dirty="0"/>
              <a:t>Adding dependency –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Adding dependency exposes MVC endpoint automatically for monitoring purpose </a:t>
            </a:r>
          </a:p>
          <a:p>
            <a:r>
              <a:rPr lang="en-US" dirty="0"/>
              <a:t>Customize the management port using </a:t>
            </a:r>
            <a:r>
              <a:rPr lang="en-US" dirty="0" err="1"/>
              <a:t>management.port</a:t>
            </a:r>
            <a:r>
              <a:rPr lang="en-US" dirty="0"/>
              <a:t>=3001</a:t>
            </a:r>
          </a:p>
          <a:p>
            <a:r>
              <a:rPr lang="en-US" dirty="0"/>
              <a:t>We can use below endpoints to monitor the application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/health, /metrics, /trace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200" dirty="0"/>
              <a:t>/dump, /mapping, /beans, /info </a:t>
            </a:r>
            <a:r>
              <a:rPr lang="en-US" sz="1200" dirty="0" err="1"/>
              <a:t>etc</a:t>
            </a:r>
            <a:endParaRPr lang="en-US" sz="1200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91EC2696-2CE1-465E-95EF-7FF5454ED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44" y="1386709"/>
            <a:ext cx="55721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658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2" descr="1.png"/>
          <p:cNvPicPr>
            <a:picLocks noChangeAspect="1"/>
          </p:cNvPicPr>
          <p:nvPr/>
        </p:nvPicPr>
        <p:blipFill>
          <a:blip r:embed="rId3" cstate="screen"/>
          <a:srcRect r="850" b="9682"/>
          <a:stretch>
            <a:fillRect/>
          </a:stretch>
        </p:blipFill>
        <p:spPr bwMode="auto">
          <a:xfrm>
            <a:off x="0" y="828832"/>
            <a:ext cx="9144000" cy="3867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 bwMode="auto">
          <a:xfrm>
            <a:off x="5502732" y="1046037"/>
            <a:ext cx="3425511" cy="991386"/>
          </a:xfrm>
          <a:prstGeom prst="roundRect">
            <a:avLst>
              <a:gd name="adj" fmla="val 4574"/>
            </a:avLst>
          </a:prstGeo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indent="-234950">
              <a:spcBef>
                <a:spcPct val="20000"/>
              </a:spcBef>
              <a:buClr>
                <a:srgbClr val="FF6600"/>
              </a:buClr>
            </a:pPr>
            <a:r>
              <a:rPr lang="en-US" sz="1100" b="1" dirty="0">
                <a:solidFill>
                  <a:srgbClr val="343434"/>
                </a:solidFill>
              </a:rPr>
              <a:t>Synechron Technologies Pvt. Ltd., Pune.</a:t>
            </a:r>
            <a:r>
              <a:rPr lang="en-US" sz="1100" dirty="0">
                <a:solidFill>
                  <a:srgbClr val="343434"/>
                </a:solidFill>
              </a:rPr>
              <a:t/>
            </a:r>
            <a:br>
              <a:rPr lang="en-US" sz="1100" dirty="0">
                <a:solidFill>
                  <a:srgbClr val="343434"/>
                </a:solidFill>
              </a:rPr>
            </a:br>
            <a:r>
              <a:rPr lang="en-US" sz="1100" dirty="0">
                <a:solidFill>
                  <a:srgbClr val="343434"/>
                </a:solidFill>
              </a:rPr>
              <a:t>CEDAR Building, </a:t>
            </a:r>
            <a:r>
              <a:rPr lang="en-US" sz="1100" dirty="0" err="1">
                <a:solidFill>
                  <a:srgbClr val="343434"/>
                </a:solidFill>
              </a:rPr>
              <a:t>Ascendas</a:t>
            </a:r>
            <a:r>
              <a:rPr lang="en-US" sz="1100" dirty="0">
                <a:solidFill>
                  <a:srgbClr val="343434"/>
                </a:solidFill>
              </a:rPr>
              <a:t> IT Park, Rajiv Gandhi Infotech Park, Hinjewadi Phase III, Pune 411057, India</a:t>
            </a:r>
            <a:br>
              <a:rPr lang="en-US" sz="1100" dirty="0">
                <a:solidFill>
                  <a:srgbClr val="343434"/>
                </a:solidFill>
              </a:rPr>
            </a:br>
            <a:r>
              <a:rPr lang="en-US" sz="1100" dirty="0">
                <a:solidFill>
                  <a:srgbClr val="343434"/>
                </a:solidFill>
              </a:rPr>
              <a:t>Tel.: +91 20 42901000</a:t>
            </a:r>
          </a:p>
          <a:p>
            <a:pPr indent="-234950">
              <a:spcBef>
                <a:spcPct val="20000"/>
              </a:spcBef>
              <a:buClr>
                <a:srgbClr val="FF6600"/>
              </a:buClr>
            </a:pPr>
            <a:r>
              <a:rPr lang="en-US" sz="1100" dirty="0">
                <a:solidFill>
                  <a:srgbClr val="343434"/>
                </a:solidFill>
              </a:rPr>
              <a:t>Email: </a:t>
            </a:r>
            <a:r>
              <a:rPr lang="en-US" sz="1100" dirty="0">
                <a:hlinkClick r:id="rId4"/>
              </a:rPr>
              <a:t>javacoe@synechron.com</a:t>
            </a:r>
            <a:endParaRPr lang="en-US" sz="1100" dirty="0">
              <a:solidFill>
                <a:srgbClr val="34343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58368" y="237744"/>
            <a:ext cx="4297680" cy="513219"/>
            <a:chOff x="824577" y="191745"/>
            <a:chExt cx="4360266" cy="513219"/>
          </a:xfrm>
        </p:grpSpPr>
        <p:sp>
          <p:nvSpPr>
            <p:cNvPr id="6" name="Rectangle 5"/>
            <p:cNvSpPr/>
            <p:nvPr/>
          </p:nvSpPr>
          <p:spPr>
            <a:xfrm>
              <a:off x="824577" y="191745"/>
              <a:ext cx="436026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1400" b="1" dirty="0">
                  <a:solidFill>
                    <a:schemeClr val="tx1">
                      <a:lumMod val="50000"/>
                    </a:schemeClr>
                  </a:solidFill>
                </a:rPr>
                <a:t>THANK YOU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824577" y="427965"/>
              <a:ext cx="3861396" cy="276999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lvl="0">
                <a:defRPr/>
              </a:pPr>
              <a:endParaRPr lang="en-US" sz="1200" kern="0" dirty="0">
                <a:solidFill>
                  <a:schemeClr val="tx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68263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415" y="1732890"/>
            <a:ext cx="6138250" cy="114432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783125" y="999207"/>
            <a:ext cx="47485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In Simple Terminology, What Spring Boot means</a:t>
            </a:r>
          </a:p>
        </p:txBody>
      </p:sp>
      <p:sp>
        <p:nvSpPr>
          <p:cNvPr id="4" name="Rectangle 3"/>
          <p:cNvSpPr/>
          <p:nvPr/>
        </p:nvSpPr>
        <p:spPr>
          <a:xfrm>
            <a:off x="244443" y="3035881"/>
            <a:ext cx="85736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Raleway"/>
              </a:rPr>
              <a:t>That means Spring Boot is nothing but existing Spring Framework + Some Embedded HTTP Servers (Tomcat/Jetty etc.) – XML or Annotations Configurations.</a:t>
            </a:r>
            <a:r>
              <a:rPr lang="en-US" sz="1400" dirty="0"/>
              <a:t/>
            </a:r>
            <a:br>
              <a:rPr lang="en-US" sz="1400" dirty="0"/>
            </a:br>
            <a:endParaRPr lang="en-US" sz="1400" dirty="0" smtClean="0"/>
          </a:p>
          <a:p>
            <a:r>
              <a:rPr lang="en-US" sz="1400" dirty="0" smtClean="0">
                <a:solidFill>
                  <a:srgbClr val="000000"/>
                </a:solidFill>
                <a:latin typeface="Raleway"/>
              </a:rPr>
              <a:t>Here </a:t>
            </a:r>
            <a:r>
              <a:rPr lang="en-US" sz="1400" dirty="0">
                <a:solidFill>
                  <a:srgbClr val="000000"/>
                </a:solidFill>
                <a:latin typeface="Raleway"/>
              </a:rPr>
              <a:t>minus means we don’t need to write any XML Configuration and few Annotations only.</a:t>
            </a:r>
            <a:endParaRPr lang="en-US" sz="1400" dirty="0"/>
          </a:p>
        </p:txBody>
      </p:sp>
      <p:sp>
        <p:nvSpPr>
          <p:cNvPr id="5" name="Rectangle 4"/>
          <p:cNvSpPr/>
          <p:nvPr/>
        </p:nvSpPr>
        <p:spPr>
          <a:xfrm>
            <a:off x="713648" y="169178"/>
            <a:ext cx="2405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Introducing Spring Boot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4249" y="85028"/>
            <a:ext cx="1208033" cy="6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34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99223"/>
            <a:ext cx="8249840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342900" lvl="0" indent="-342900" eaLnBrk="0" hangingPunct="0">
              <a:spcBef>
                <a:spcPct val="20000"/>
              </a:spcBef>
              <a:defRPr kern="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2111" y="1158177"/>
            <a:ext cx="2840342" cy="29883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648" y="169178"/>
            <a:ext cx="24054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Introducing Spring Boot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4249" y="85028"/>
            <a:ext cx="1208033" cy="63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36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99223"/>
            <a:ext cx="8249840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342900" lvl="0" indent="-342900" eaLnBrk="0" hangingPunct="0">
              <a:spcBef>
                <a:spcPct val="20000"/>
              </a:spcBef>
              <a:defRPr kern="0">
                <a:solidFill>
                  <a:sysClr val="windowText" lastClr="000000"/>
                </a:solidFill>
              </a:defRPr>
            </a:lvl1pPr>
          </a:lstStyle>
          <a:p>
            <a:r>
              <a:rPr lang="en-US" b="1" dirty="0"/>
              <a:t>Features</a:t>
            </a:r>
          </a:p>
          <a:p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74716" y="1018595"/>
            <a:ext cx="7140484" cy="2677656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Create </a:t>
            </a:r>
            <a:r>
              <a:rPr lang="en-US" sz="1400" dirty="0"/>
              <a:t>stand-alone Spring </a:t>
            </a:r>
            <a:r>
              <a:rPr lang="en-US" sz="1400" dirty="0" smtClean="0"/>
              <a:t>applications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Embed </a:t>
            </a:r>
            <a:r>
              <a:rPr lang="en-US" sz="1400" dirty="0"/>
              <a:t>Tomcat, </a:t>
            </a:r>
            <a:r>
              <a:rPr lang="en-US" sz="1400" dirty="0" smtClean="0"/>
              <a:t>Jetty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Provide </a:t>
            </a:r>
            <a:r>
              <a:rPr lang="en-US" sz="1400" dirty="0"/>
              <a:t>opinionated 'starter' dependencies to simplify your build </a:t>
            </a:r>
            <a:r>
              <a:rPr lang="en-US" sz="1400" dirty="0" smtClean="0"/>
              <a:t>configuration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Automatically configuration ( </a:t>
            </a:r>
            <a:r>
              <a:rPr lang="en-US" sz="1400" dirty="0"/>
              <a:t>ability to automatically configured based on JARs in class path </a:t>
            </a:r>
            <a:r>
              <a:rPr lang="en-US" sz="1400" dirty="0" smtClean="0"/>
              <a:t>)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Support </a:t>
            </a:r>
            <a:r>
              <a:rPr lang="en-US" sz="1400" dirty="0"/>
              <a:t>Convention over configuration ( 80% application have common </a:t>
            </a:r>
            <a:r>
              <a:rPr lang="en-US" sz="1400" dirty="0" smtClean="0"/>
              <a:t>  problems</a:t>
            </a:r>
            <a:r>
              <a:rPr lang="en-US" sz="1400" dirty="0"/>
              <a:t>). </a:t>
            </a:r>
            <a:endParaRPr lang="en-US" sz="1400" dirty="0" smtClean="0"/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Support </a:t>
            </a:r>
            <a:r>
              <a:rPr lang="en-US" sz="1400" dirty="0"/>
              <a:t>multiple programing languages(Java/Groovy and </a:t>
            </a:r>
            <a:r>
              <a:rPr lang="en-US" sz="1400" dirty="0" err="1"/>
              <a:t>Kotlin</a:t>
            </a:r>
            <a:r>
              <a:rPr lang="en-US" sz="1400" dirty="0"/>
              <a:t>).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Provide </a:t>
            </a:r>
            <a:r>
              <a:rPr lang="en-US" sz="1400" dirty="0"/>
              <a:t>production-ready features such as metrics, health checks and externalized configuration</a:t>
            </a:r>
          </a:p>
          <a:p>
            <a:pPr marL="171450" indent="-171450">
              <a:buFont typeface="Wingdings" panose="05000000000000000000" pitchFamily="2" charset="2"/>
              <a:buChar char="Ø"/>
            </a:pPr>
            <a:r>
              <a:rPr lang="en-US" sz="1400" dirty="0" smtClean="0"/>
              <a:t> Absolutely </a:t>
            </a:r>
            <a:r>
              <a:rPr lang="en-US" sz="1400" dirty="0"/>
              <a:t>no code generation and no requirement for XML configuration</a:t>
            </a:r>
          </a:p>
          <a:p>
            <a:r>
              <a:rPr lang="en-US" sz="1400" dirty="0"/>
              <a:t/>
            </a:r>
            <a:br>
              <a:rPr lang="en-US" sz="1400" dirty="0"/>
            </a:br>
            <a:endParaRPr lang="en-US" sz="1400" dirty="0"/>
          </a:p>
          <a:p>
            <a:pPr marL="171450" indent="-171450">
              <a:buFont typeface="Wingdings" pitchFamily="2" charset="2"/>
              <a:buChar char="§"/>
              <a:tabLst>
                <a:tab pos="114300" algn="l"/>
              </a:tabLs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76476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4"/>
          <p:cNvSpPr txBox="1">
            <a:spLocks/>
          </p:cNvSpPr>
          <p:nvPr/>
        </p:nvSpPr>
        <p:spPr>
          <a:xfrm>
            <a:off x="647272" y="178201"/>
            <a:ext cx="8249840" cy="3810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342900" lvl="0" indent="-342900" eaLnBrk="0" hangingPunct="0">
              <a:spcBef>
                <a:spcPct val="20000"/>
              </a:spcBef>
              <a:defRPr kern="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Ways to create Spring Boot project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28033" y="996226"/>
            <a:ext cx="7892102" cy="209288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There </a:t>
            </a:r>
            <a:r>
              <a:rPr lang="en-US" sz="1400" dirty="0"/>
              <a:t>are multiple approaches to create Spring Boot project. </a:t>
            </a:r>
            <a:endParaRPr lang="en-US" sz="1400" dirty="0" smtClean="0"/>
          </a:p>
          <a:p>
            <a:r>
              <a:rPr lang="en-US" sz="1400" dirty="0" smtClean="0"/>
              <a:t>We </a:t>
            </a:r>
            <a:r>
              <a:rPr lang="en-US" sz="1400" dirty="0"/>
              <a:t>can use any of the following approach to create application</a:t>
            </a:r>
            <a:r>
              <a:rPr lang="en-US" sz="1400" dirty="0" smtClean="0"/>
              <a:t>.</a:t>
            </a:r>
          </a:p>
          <a:p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/>
              <a:t>Spring Maven Project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/>
              <a:t>Spring Starter Project </a:t>
            </a:r>
            <a:r>
              <a:rPr lang="en-US" sz="1400" dirty="0" smtClean="0"/>
              <a:t>Wizard (STS - Spring </a:t>
            </a:r>
            <a:r>
              <a:rPr lang="en-US" sz="1400" dirty="0"/>
              <a:t>Tool </a:t>
            </a:r>
            <a:r>
              <a:rPr lang="en-US" sz="1400" dirty="0" smtClean="0"/>
              <a:t>Suite</a:t>
            </a:r>
            <a:r>
              <a:rPr lang="en-US" sz="1400" dirty="0"/>
              <a:t> </a:t>
            </a:r>
            <a:r>
              <a:rPr lang="en-US" sz="1400" dirty="0" smtClean="0"/>
              <a:t>)</a:t>
            </a: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/>
              <a:t>Spring </a:t>
            </a:r>
            <a:r>
              <a:rPr lang="en-US" sz="1400" dirty="0" smtClean="0"/>
              <a:t>Initializr</a:t>
            </a:r>
            <a:r>
              <a:rPr lang="en-US" sz="1400" dirty="0"/>
              <a:t> </a:t>
            </a:r>
            <a:r>
              <a:rPr lang="en-US" sz="1400" dirty="0" smtClean="0"/>
              <a:t> (</a:t>
            </a:r>
            <a:r>
              <a:rPr lang="en-US" sz="1400" dirty="0">
                <a:hlinkClick r:id="rId3"/>
              </a:rPr>
              <a:t>https://start.spring.io</a:t>
            </a:r>
            <a:r>
              <a:rPr lang="en-US" sz="1400" dirty="0" smtClean="0">
                <a:hlinkClick r:id="rId3"/>
              </a:rPr>
              <a:t>/</a:t>
            </a:r>
            <a:r>
              <a:rPr lang="en-US" sz="1400" dirty="0" smtClean="0"/>
              <a:t> )</a:t>
            </a:r>
            <a:endParaRPr lang="en-US" sz="1400" dirty="0"/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/>
              <a:t>Spring Boot CLI</a:t>
            </a:r>
          </a:p>
          <a:p>
            <a:r>
              <a:rPr lang="en-US" sz="1400" dirty="0"/>
              <a:t/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03633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875" y="887240"/>
            <a:ext cx="7579419" cy="337763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59234" y="159931"/>
            <a:ext cx="50000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</a:rPr>
              <a:t>First Spring Boot </a:t>
            </a:r>
            <a:r>
              <a:rPr lang="en-US" kern="0" dirty="0" smtClean="0">
                <a:solidFill>
                  <a:sysClr val="windowText" lastClr="000000"/>
                </a:solidFill>
              </a:rPr>
              <a:t>application -  using Spring Initializr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7875" y="4264872"/>
            <a:ext cx="7892102" cy="307777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Generate Project using Spring Initializr  &amp; import in eclipse </a:t>
            </a:r>
          </a:p>
        </p:txBody>
      </p:sp>
    </p:spTree>
    <p:extLst>
      <p:ext uri="{BB962C8B-B14F-4D97-AF65-F5344CB8AC3E}">
        <p14:creationId xmlns:p14="http://schemas.microsoft.com/office/powerpoint/2010/main" val="96336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59234" y="159931"/>
            <a:ext cx="3868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kern="0" dirty="0">
                <a:solidFill>
                  <a:sysClr val="windowText" lastClr="000000"/>
                </a:solidFill>
              </a:rPr>
              <a:t>First Spring Boot </a:t>
            </a:r>
            <a:r>
              <a:rPr lang="en-US" kern="0" dirty="0" smtClean="0">
                <a:solidFill>
                  <a:sysClr val="windowText" lastClr="000000"/>
                </a:solidFill>
              </a:rPr>
              <a:t>application – Pom.xml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891767" y="909972"/>
            <a:ext cx="5653888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Consolas" panose="020B0609020204030204" pitchFamily="49" charset="0"/>
              </a:rPr>
              <a:t> ---------</a:t>
            </a:r>
          </a:p>
          <a:p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parent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 smtClean="0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org.springframework.boot</a:t>
            </a:r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spring-boot-starter-parent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2.1.1.RELEASE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version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relativePath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/&gt;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3F5FBF"/>
                </a:solidFill>
                <a:latin typeface="Consolas" panose="020B0609020204030204" pitchFamily="49" charset="0"/>
              </a:rPr>
              <a:t>&lt;!-- lookup parent from repository --&gt;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parent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dependencies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org.springframework.boot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groupId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spring-boot-starter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artifactId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400" dirty="0" smtClean="0">
              <a:latin typeface="Consolas" panose="020B0609020204030204" pitchFamily="49" charset="0"/>
            </a:endParaRPr>
          </a:p>
          <a:p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 smtClean="0">
                <a:solidFill>
                  <a:srgbClr val="3F7F7F"/>
                </a:solidFill>
                <a:latin typeface="Consolas" panose="020B0609020204030204" pitchFamily="49" charset="0"/>
              </a:rPr>
              <a:t>dependency</a:t>
            </a:r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1400" dirty="0" smtClean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dependencies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 smtClean="0">
                <a:latin typeface="Consolas" panose="020B0609020204030204" pitchFamily="49" charset="0"/>
              </a:rPr>
              <a:t>--------------</a:t>
            </a:r>
            <a:endParaRPr lang="en-US" sz="1400" dirty="0">
              <a:latin typeface="Consolas" panose="020B0609020204030204" pitchFamily="49" charset="0"/>
            </a:endParaRP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Consolas" panose="020B0609020204030204" pitchFamily="49" charset="0"/>
              </a:rPr>
              <a:t>project</a:t>
            </a:r>
            <a:r>
              <a:rPr lang="en-US" sz="1400" dirty="0">
                <a:solidFill>
                  <a:srgbClr val="008080"/>
                </a:solidFill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97013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Synechron">
      <a:dk1>
        <a:srgbClr val="616161"/>
      </a:dk1>
      <a:lt1>
        <a:sysClr val="window" lastClr="FFFFFF"/>
      </a:lt1>
      <a:dk2>
        <a:srgbClr val="FFFFFF"/>
      </a:dk2>
      <a:lt2>
        <a:srgbClr val="FFFFFF"/>
      </a:lt2>
      <a:accent1>
        <a:srgbClr val="FFE300"/>
      </a:accent1>
      <a:accent2>
        <a:srgbClr val="343434"/>
      </a:accent2>
      <a:accent3>
        <a:srgbClr val="BFBFBF"/>
      </a:accent3>
      <a:accent4>
        <a:srgbClr val="F2F2F2"/>
      </a:accent4>
      <a:accent5>
        <a:srgbClr val="343434"/>
      </a:accent5>
      <a:accent6>
        <a:srgbClr val="616161"/>
      </a:accent6>
      <a:hlink>
        <a:srgbClr val="616161"/>
      </a:hlink>
      <a:folHlink>
        <a:srgbClr val="BFBFBF"/>
      </a:folHlink>
    </a:clrScheme>
    <a:fontScheme name="Custom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400" dirty="0" err="1" smtClean="0">
            <a:solidFill>
              <a:srgbClr val="343434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sz="1200" dirty="0" err="1" smtClean="0">
            <a:solidFill>
              <a:srgbClr val="343434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Synechron">
    <a:dk1>
      <a:srgbClr val="616161"/>
    </a:dk1>
    <a:lt1>
      <a:sysClr val="window" lastClr="FFFFFF"/>
    </a:lt1>
    <a:dk2>
      <a:srgbClr val="FFFFFF"/>
    </a:dk2>
    <a:lt2>
      <a:srgbClr val="FFFFFF"/>
    </a:lt2>
    <a:accent1>
      <a:srgbClr val="FFE300"/>
    </a:accent1>
    <a:accent2>
      <a:srgbClr val="343434"/>
    </a:accent2>
    <a:accent3>
      <a:srgbClr val="BFBFBF"/>
    </a:accent3>
    <a:accent4>
      <a:srgbClr val="F2F2F2"/>
    </a:accent4>
    <a:accent5>
      <a:srgbClr val="343434"/>
    </a:accent5>
    <a:accent6>
      <a:srgbClr val="616161"/>
    </a:accent6>
    <a:hlink>
      <a:srgbClr val="616161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16934</TotalTime>
  <Words>1838</Words>
  <Application>Microsoft Office PowerPoint</Application>
  <PresentationFormat>On-screen Show (16:9)</PresentationFormat>
  <Paragraphs>385</Paragraphs>
  <Slides>33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ＭＳ Ｐゴシック</vt:lpstr>
      <vt:lpstr>Arial</vt:lpstr>
      <vt:lpstr>Calibri</vt:lpstr>
      <vt:lpstr>Consolas</vt:lpstr>
      <vt:lpstr>Raleway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Synechron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Sonia.Anand</dc:creator>
  <cp:lastModifiedBy>Kedar Parundekar</cp:lastModifiedBy>
  <cp:revision>1818</cp:revision>
  <dcterms:created xsi:type="dcterms:W3CDTF">2015-09-06T10:14:27Z</dcterms:created>
  <dcterms:modified xsi:type="dcterms:W3CDTF">2019-01-11T11:11:27Z</dcterms:modified>
</cp:coreProperties>
</file>

<file path=docProps/thumbnail.jpeg>
</file>